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8"/>
  </p:notesMasterIdLst>
  <p:handoutMasterIdLst>
    <p:handoutMasterId r:id="rId49"/>
  </p:handoutMasterIdLst>
  <p:sldIdLst>
    <p:sldId id="256" r:id="rId2"/>
    <p:sldId id="260" r:id="rId3"/>
    <p:sldId id="259" r:id="rId4"/>
    <p:sldId id="318" r:id="rId5"/>
    <p:sldId id="308" r:id="rId6"/>
    <p:sldId id="257" r:id="rId7"/>
    <p:sldId id="311" r:id="rId8"/>
    <p:sldId id="258" r:id="rId9"/>
    <p:sldId id="261" r:id="rId10"/>
    <p:sldId id="312" r:id="rId11"/>
    <p:sldId id="262" r:id="rId12"/>
    <p:sldId id="323" r:id="rId13"/>
    <p:sldId id="263" r:id="rId14"/>
    <p:sldId id="315" r:id="rId15"/>
    <p:sldId id="265" r:id="rId16"/>
    <p:sldId id="278" r:id="rId17"/>
    <p:sldId id="264" r:id="rId18"/>
    <p:sldId id="266" r:id="rId19"/>
    <p:sldId id="280" r:id="rId20"/>
    <p:sldId id="303" r:id="rId21"/>
    <p:sldId id="267" r:id="rId22"/>
    <p:sldId id="281" r:id="rId23"/>
    <p:sldId id="282" r:id="rId24"/>
    <p:sldId id="283" r:id="rId25"/>
    <p:sldId id="284" r:id="rId26"/>
    <p:sldId id="304" r:id="rId27"/>
    <p:sldId id="319" r:id="rId28"/>
    <p:sldId id="268" r:id="rId29"/>
    <p:sldId id="285" r:id="rId30"/>
    <p:sldId id="286" r:id="rId31"/>
    <p:sldId id="287" r:id="rId32"/>
    <p:sldId id="288" r:id="rId33"/>
    <p:sldId id="269" r:id="rId34"/>
    <p:sldId id="289" r:id="rId35"/>
    <p:sldId id="270" r:id="rId36"/>
    <p:sldId id="271" r:id="rId37"/>
    <p:sldId id="291" r:id="rId38"/>
    <p:sldId id="272" r:id="rId39"/>
    <p:sldId id="292" r:id="rId40"/>
    <p:sldId id="320" r:id="rId41"/>
    <p:sldId id="324" r:id="rId42"/>
    <p:sldId id="305" r:id="rId43"/>
    <p:sldId id="321" r:id="rId44"/>
    <p:sldId id="322" r:id="rId45"/>
    <p:sldId id="306" r:id="rId46"/>
    <p:sldId id="307"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9E4"/>
    <a:srgbClr val="F8F0C0"/>
    <a:srgbClr val="80D41A"/>
    <a:srgbClr val="F5E9A1"/>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varScale="1">
        <p:scale>
          <a:sx n="70" d="100"/>
          <a:sy n="70" d="100"/>
        </p:scale>
        <p:origin x="-52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2219883-223D-47F1-9CA7-DACF4A65C9E4}" type="datetimeFigureOut">
              <a:rPr lang="en-US" smtClean="0"/>
              <a:pPr/>
              <a:t>12/3/2013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96A9CB2-C54F-4C5F-90E1-E20C86D8343E}" type="slidenum">
              <a:rPr lang="en-US" smtClean="0"/>
              <a:pPr/>
              <a:t>‹#›</a:t>
            </a:fld>
            <a:endParaRPr lang="en-US"/>
          </a:p>
        </p:txBody>
      </p:sp>
    </p:spTree>
    <p:extLst>
      <p:ext uri="{BB962C8B-B14F-4D97-AF65-F5344CB8AC3E}">
        <p14:creationId xmlns:p14="http://schemas.microsoft.com/office/powerpoint/2010/main" xmlns="" val="1537137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A9F519A-C5D4-483F-8BCB-A747CAAFA2D7}" type="datetimeFigureOut">
              <a:rPr lang="en-US" smtClean="0"/>
              <a:pPr/>
              <a:t>12/3/2013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C7F3B08-06B5-4473-9715-0FFBA33CA992}" type="slidenum">
              <a:rPr lang="en-US" smtClean="0"/>
              <a:pPr/>
              <a:t>‹#›</a:t>
            </a:fld>
            <a:endParaRPr lang="en-US"/>
          </a:p>
        </p:txBody>
      </p:sp>
    </p:spTree>
    <p:extLst>
      <p:ext uri="{BB962C8B-B14F-4D97-AF65-F5344CB8AC3E}">
        <p14:creationId xmlns:p14="http://schemas.microsoft.com/office/powerpoint/2010/main" xmlns="" val="227188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1</a:t>
            </a:fld>
            <a:endParaRPr lang="en-US"/>
          </a:p>
        </p:txBody>
      </p:sp>
    </p:spTree>
    <p:extLst>
      <p:ext uri="{BB962C8B-B14F-4D97-AF65-F5344CB8AC3E}">
        <p14:creationId xmlns:p14="http://schemas.microsoft.com/office/powerpoint/2010/main" xmlns="" val="2106454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10</a:t>
            </a:fld>
            <a:endParaRPr lang="en-US"/>
          </a:p>
        </p:txBody>
      </p:sp>
    </p:spTree>
    <p:extLst>
      <p:ext uri="{BB962C8B-B14F-4D97-AF65-F5344CB8AC3E}">
        <p14:creationId xmlns:p14="http://schemas.microsoft.com/office/powerpoint/2010/main" xmlns="" val="80739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F3B08-06B5-4473-9715-0FFBA33CA992}" type="slidenum">
              <a:rPr lang="en-US" smtClean="0"/>
              <a:pPr/>
              <a:t>11</a:t>
            </a:fld>
            <a:endParaRPr lang="en-US"/>
          </a:p>
        </p:txBody>
      </p:sp>
    </p:spTree>
    <p:extLst>
      <p:ext uri="{BB962C8B-B14F-4D97-AF65-F5344CB8AC3E}">
        <p14:creationId xmlns:p14="http://schemas.microsoft.com/office/powerpoint/2010/main" xmlns="" val="651602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12</a:t>
            </a:fld>
            <a:endParaRPr lang="en-US"/>
          </a:p>
        </p:txBody>
      </p:sp>
    </p:spTree>
    <p:extLst>
      <p:ext uri="{BB962C8B-B14F-4D97-AF65-F5344CB8AC3E}">
        <p14:creationId xmlns:p14="http://schemas.microsoft.com/office/powerpoint/2010/main" xmlns="" val="1780761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13</a:t>
            </a:fld>
            <a:endParaRPr lang="en-US"/>
          </a:p>
        </p:txBody>
      </p:sp>
    </p:spTree>
    <p:extLst>
      <p:ext uri="{BB962C8B-B14F-4D97-AF65-F5344CB8AC3E}">
        <p14:creationId xmlns:p14="http://schemas.microsoft.com/office/powerpoint/2010/main" xmlns="" val="1699702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14</a:t>
            </a:fld>
            <a:endParaRPr lang="en-US"/>
          </a:p>
        </p:txBody>
      </p:sp>
    </p:spTree>
    <p:extLst>
      <p:ext uri="{BB962C8B-B14F-4D97-AF65-F5344CB8AC3E}">
        <p14:creationId xmlns:p14="http://schemas.microsoft.com/office/powerpoint/2010/main" xmlns="" val="3053966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15</a:t>
            </a:fld>
            <a:endParaRPr lang="en-US"/>
          </a:p>
        </p:txBody>
      </p:sp>
    </p:spTree>
    <p:extLst>
      <p:ext uri="{BB962C8B-B14F-4D97-AF65-F5344CB8AC3E}">
        <p14:creationId xmlns:p14="http://schemas.microsoft.com/office/powerpoint/2010/main" xmlns="" val="684371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F3B08-06B5-4473-9715-0FFBA33CA992}" type="slidenum">
              <a:rPr lang="en-US" smtClean="0"/>
              <a:pPr/>
              <a:t>16</a:t>
            </a:fld>
            <a:endParaRPr lang="en-US"/>
          </a:p>
        </p:txBody>
      </p:sp>
    </p:spTree>
    <p:extLst>
      <p:ext uri="{BB962C8B-B14F-4D97-AF65-F5344CB8AC3E}">
        <p14:creationId xmlns:p14="http://schemas.microsoft.com/office/powerpoint/2010/main" xmlns="" val="1037340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17</a:t>
            </a:fld>
            <a:endParaRPr lang="en-US"/>
          </a:p>
        </p:txBody>
      </p:sp>
    </p:spTree>
    <p:extLst>
      <p:ext uri="{BB962C8B-B14F-4D97-AF65-F5344CB8AC3E}">
        <p14:creationId xmlns:p14="http://schemas.microsoft.com/office/powerpoint/2010/main" xmlns="" val="2998082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18</a:t>
            </a:fld>
            <a:endParaRPr lang="en-US"/>
          </a:p>
        </p:txBody>
      </p:sp>
    </p:spTree>
    <p:extLst>
      <p:ext uri="{BB962C8B-B14F-4D97-AF65-F5344CB8AC3E}">
        <p14:creationId xmlns:p14="http://schemas.microsoft.com/office/powerpoint/2010/main" xmlns="" val="268608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19</a:t>
            </a:fld>
            <a:endParaRPr lang="en-US"/>
          </a:p>
        </p:txBody>
      </p:sp>
    </p:spTree>
    <p:extLst>
      <p:ext uri="{BB962C8B-B14F-4D97-AF65-F5344CB8AC3E}">
        <p14:creationId xmlns:p14="http://schemas.microsoft.com/office/powerpoint/2010/main" xmlns="" val="28187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2</a:t>
            </a:fld>
            <a:endParaRPr lang="en-US"/>
          </a:p>
        </p:txBody>
      </p:sp>
    </p:spTree>
    <p:extLst>
      <p:ext uri="{BB962C8B-B14F-4D97-AF65-F5344CB8AC3E}">
        <p14:creationId xmlns:p14="http://schemas.microsoft.com/office/powerpoint/2010/main" xmlns="" val="2990960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97317E9F-B37B-4F2E-9400-160B2F02DACA}" type="slidenum">
              <a:rPr lang="en-US" smtClean="0"/>
              <a:pPr eaLnBrk="1" hangingPunct="1"/>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21</a:t>
            </a:fld>
            <a:endParaRPr lang="en-US"/>
          </a:p>
        </p:txBody>
      </p:sp>
    </p:spTree>
    <p:extLst>
      <p:ext uri="{BB962C8B-B14F-4D97-AF65-F5344CB8AC3E}">
        <p14:creationId xmlns:p14="http://schemas.microsoft.com/office/powerpoint/2010/main" xmlns="" val="1974498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22</a:t>
            </a:fld>
            <a:endParaRPr lang="en-US"/>
          </a:p>
        </p:txBody>
      </p:sp>
    </p:spTree>
    <p:extLst>
      <p:ext uri="{BB962C8B-B14F-4D97-AF65-F5344CB8AC3E}">
        <p14:creationId xmlns:p14="http://schemas.microsoft.com/office/powerpoint/2010/main" xmlns="" val="864879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23</a:t>
            </a:fld>
            <a:endParaRPr lang="en-US"/>
          </a:p>
        </p:txBody>
      </p:sp>
    </p:spTree>
    <p:extLst>
      <p:ext uri="{BB962C8B-B14F-4D97-AF65-F5344CB8AC3E}">
        <p14:creationId xmlns:p14="http://schemas.microsoft.com/office/powerpoint/2010/main" xmlns="" val="3459536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24</a:t>
            </a:fld>
            <a:endParaRPr lang="en-US"/>
          </a:p>
        </p:txBody>
      </p:sp>
    </p:spTree>
    <p:extLst>
      <p:ext uri="{BB962C8B-B14F-4D97-AF65-F5344CB8AC3E}">
        <p14:creationId xmlns:p14="http://schemas.microsoft.com/office/powerpoint/2010/main" xmlns="" val="3755397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25</a:t>
            </a:fld>
            <a:endParaRPr lang="en-US"/>
          </a:p>
        </p:txBody>
      </p:sp>
    </p:spTree>
    <p:extLst>
      <p:ext uri="{BB962C8B-B14F-4D97-AF65-F5344CB8AC3E}">
        <p14:creationId xmlns:p14="http://schemas.microsoft.com/office/powerpoint/2010/main" xmlns="" val="1363552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26</a:t>
            </a:fld>
            <a:endParaRPr lang="en-US"/>
          </a:p>
        </p:txBody>
      </p:sp>
    </p:spTree>
    <p:extLst>
      <p:ext uri="{BB962C8B-B14F-4D97-AF65-F5344CB8AC3E}">
        <p14:creationId xmlns:p14="http://schemas.microsoft.com/office/powerpoint/2010/main" xmlns="" val="1780761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27</a:t>
            </a:fld>
            <a:endParaRPr lang="en-US"/>
          </a:p>
        </p:txBody>
      </p:sp>
    </p:spTree>
    <p:extLst>
      <p:ext uri="{BB962C8B-B14F-4D97-AF65-F5344CB8AC3E}">
        <p14:creationId xmlns:p14="http://schemas.microsoft.com/office/powerpoint/2010/main" xmlns="" val="1104850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28</a:t>
            </a:fld>
            <a:endParaRPr lang="en-US"/>
          </a:p>
        </p:txBody>
      </p:sp>
    </p:spTree>
    <p:extLst>
      <p:ext uri="{BB962C8B-B14F-4D97-AF65-F5344CB8AC3E}">
        <p14:creationId xmlns:p14="http://schemas.microsoft.com/office/powerpoint/2010/main" xmlns="" val="2149482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29</a:t>
            </a:fld>
            <a:endParaRPr lang="en-US"/>
          </a:p>
        </p:txBody>
      </p:sp>
    </p:spTree>
    <p:extLst>
      <p:ext uri="{BB962C8B-B14F-4D97-AF65-F5344CB8AC3E}">
        <p14:creationId xmlns:p14="http://schemas.microsoft.com/office/powerpoint/2010/main" xmlns="" val="292993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Ask students what “social contract” means (review of Locke PowerPoint – the agreement between the people and the government: the people agree to live under and obey the government, the people give the power to make and enforce laws, and the government gives protection to the people in return. </a:t>
            </a:r>
          </a:p>
          <a:p>
            <a:pPr eaLnBrk="1" hangingPunct="1">
              <a:spcBef>
                <a:spcPct val="0"/>
              </a:spcBef>
            </a:pPr>
            <a:endParaRPr lang="en-US" dirty="0" smtClean="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57066" indent="-291179">
              <a:defRPr>
                <a:solidFill>
                  <a:schemeClr val="tx1"/>
                </a:solidFill>
                <a:latin typeface="Century Gothic" pitchFamily="34" charset="0"/>
              </a:defRPr>
            </a:lvl2pPr>
            <a:lvl3pPr marL="1164717" indent="-232943">
              <a:defRPr>
                <a:solidFill>
                  <a:schemeClr val="tx1"/>
                </a:solidFill>
                <a:latin typeface="Century Gothic" pitchFamily="34" charset="0"/>
              </a:defRPr>
            </a:lvl3pPr>
            <a:lvl4pPr marL="1630604" indent="-232943">
              <a:defRPr>
                <a:solidFill>
                  <a:schemeClr val="tx1"/>
                </a:solidFill>
                <a:latin typeface="Century Gothic" pitchFamily="34" charset="0"/>
              </a:defRPr>
            </a:lvl4pPr>
            <a:lvl5pPr marL="2096491" indent="-232943">
              <a:defRPr>
                <a:solidFill>
                  <a:schemeClr val="tx1"/>
                </a:solidFill>
                <a:latin typeface="Century Gothic" pitchFamily="34" charset="0"/>
              </a:defRPr>
            </a:lvl5pPr>
            <a:lvl6pPr marL="2562377" indent="-232943" fontAlgn="base">
              <a:spcBef>
                <a:spcPct val="0"/>
              </a:spcBef>
              <a:spcAft>
                <a:spcPct val="0"/>
              </a:spcAft>
              <a:defRPr>
                <a:solidFill>
                  <a:schemeClr val="tx1"/>
                </a:solidFill>
                <a:latin typeface="Century Gothic" pitchFamily="34" charset="0"/>
              </a:defRPr>
            </a:lvl6pPr>
            <a:lvl7pPr marL="3028264" indent="-232943" fontAlgn="base">
              <a:spcBef>
                <a:spcPct val="0"/>
              </a:spcBef>
              <a:spcAft>
                <a:spcPct val="0"/>
              </a:spcAft>
              <a:defRPr>
                <a:solidFill>
                  <a:schemeClr val="tx1"/>
                </a:solidFill>
                <a:latin typeface="Century Gothic" pitchFamily="34" charset="0"/>
              </a:defRPr>
            </a:lvl7pPr>
            <a:lvl8pPr marL="3494151" indent="-232943" fontAlgn="base">
              <a:spcBef>
                <a:spcPct val="0"/>
              </a:spcBef>
              <a:spcAft>
                <a:spcPct val="0"/>
              </a:spcAft>
              <a:defRPr>
                <a:solidFill>
                  <a:schemeClr val="tx1"/>
                </a:solidFill>
                <a:latin typeface="Century Gothic" pitchFamily="34" charset="0"/>
              </a:defRPr>
            </a:lvl8pPr>
            <a:lvl9pPr marL="3960038" indent="-232943"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B7FA557E-3DCA-4B54-9A68-4C932D21EABB}" type="slidenum">
              <a:rPr lang="en-US" smtClean="0">
                <a:latin typeface="Calibri" pitchFamily="34" charset="0"/>
              </a:rPr>
              <a:pPr fontAlgn="base">
                <a:spcBef>
                  <a:spcPct val="0"/>
                </a:spcBef>
                <a:spcAft>
                  <a:spcPct val="0"/>
                </a:spcAft>
                <a:defRPr/>
              </a:pPr>
              <a:t>3</a:t>
            </a:fld>
            <a:endParaRPr 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30</a:t>
            </a:fld>
            <a:endParaRPr lang="en-US"/>
          </a:p>
        </p:txBody>
      </p:sp>
    </p:spTree>
    <p:extLst>
      <p:ext uri="{BB962C8B-B14F-4D97-AF65-F5344CB8AC3E}">
        <p14:creationId xmlns:p14="http://schemas.microsoft.com/office/powerpoint/2010/main" xmlns="" val="3926334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31</a:t>
            </a:fld>
            <a:endParaRPr lang="en-US"/>
          </a:p>
        </p:txBody>
      </p:sp>
    </p:spTree>
    <p:extLst>
      <p:ext uri="{BB962C8B-B14F-4D97-AF65-F5344CB8AC3E}">
        <p14:creationId xmlns:p14="http://schemas.microsoft.com/office/powerpoint/2010/main" xmlns="" val="90843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32</a:t>
            </a:fld>
            <a:endParaRPr lang="en-US"/>
          </a:p>
        </p:txBody>
      </p:sp>
    </p:spTree>
    <p:extLst>
      <p:ext uri="{BB962C8B-B14F-4D97-AF65-F5344CB8AC3E}">
        <p14:creationId xmlns:p14="http://schemas.microsoft.com/office/powerpoint/2010/main" xmlns="" val="2520101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33</a:t>
            </a:fld>
            <a:endParaRPr lang="en-US"/>
          </a:p>
        </p:txBody>
      </p:sp>
    </p:spTree>
    <p:extLst>
      <p:ext uri="{BB962C8B-B14F-4D97-AF65-F5344CB8AC3E}">
        <p14:creationId xmlns:p14="http://schemas.microsoft.com/office/powerpoint/2010/main" xmlns="" val="1892561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34</a:t>
            </a:fld>
            <a:endParaRPr lang="en-US"/>
          </a:p>
        </p:txBody>
      </p:sp>
    </p:spTree>
    <p:extLst>
      <p:ext uri="{BB962C8B-B14F-4D97-AF65-F5344CB8AC3E}">
        <p14:creationId xmlns:p14="http://schemas.microsoft.com/office/powerpoint/2010/main" xmlns="" val="3731032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35</a:t>
            </a:fld>
            <a:endParaRPr lang="en-US"/>
          </a:p>
        </p:txBody>
      </p:sp>
    </p:spTree>
    <p:extLst>
      <p:ext uri="{BB962C8B-B14F-4D97-AF65-F5344CB8AC3E}">
        <p14:creationId xmlns:p14="http://schemas.microsoft.com/office/powerpoint/2010/main" xmlns="" val="2314691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36</a:t>
            </a:fld>
            <a:endParaRPr lang="en-US"/>
          </a:p>
        </p:txBody>
      </p:sp>
    </p:spTree>
    <p:extLst>
      <p:ext uri="{BB962C8B-B14F-4D97-AF65-F5344CB8AC3E}">
        <p14:creationId xmlns:p14="http://schemas.microsoft.com/office/powerpoint/2010/main" xmlns="" val="3826031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F3B08-06B5-4473-9715-0FFBA33CA992}" type="slidenum">
              <a:rPr lang="en-US" smtClean="0"/>
              <a:pPr/>
              <a:t>37</a:t>
            </a:fld>
            <a:endParaRPr lang="en-US"/>
          </a:p>
        </p:txBody>
      </p:sp>
    </p:spTree>
    <p:extLst>
      <p:ext uri="{BB962C8B-B14F-4D97-AF65-F5344CB8AC3E}">
        <p14:creationId xmlns:p14="http://schemas.microsoft.com/office/powerpoint/2010/main" xmlns="" val="1532134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38</a:t>
            </a:fld>
            <a:endParaRPr lang="en-US"/>
          </a:p>
        </p:txBody>
      </p:sp>
    </p:spTree>
    <p:extLst>
      <p:ext uri="{BB962C8B-B14F-4D97-AF65-F5344CB8AC3E}">
        <p14:creationId xmlns:p14="http://schemas.microsoft.com/office/powerpoint/2010/main" xmlns="" val="3137132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F3B08-06B5-4473-9715-0FFBA33CA992}" type="slidenum">
              <a:rPr lang="en-US" smtClean="0"/>
              <a:pPr/>
              <a:t>39</a:t>
            </a:fld>
            <a:endParaRPr lang="en-US"/>
          </a:p>
        </p:txBody>
      </p:sp>
    </p:spTree>
    <p:extLst>
      <p:ext uri="{BB962C8B-B14F-4D97-AF65-F5344CB8AC3E}">
        <p14:creationId xmlns:p14="http://schemas.microsoft.com/office/powerpoint/2010/main" xmlns="" val="3774714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F3B08-06B5-4473-9715-0FFBA33CA992}" type="slidenum">
              <a:rPr lang="en-US" smtClean="0"/>
              <a:pPr/>
              <a:t>4</a:t>
            </a:fld>
            <a:endParaRPr lang="en-US"/>
          </a:p>
        </p:txBody>
      </p:sp>
    </p:spTree>
    <p:extLst>
      <p:ext uri="{BB962C8B-B14F-4D97-AF65-F5344CB8AC3E}">
        <p14:creationId xmlns:p14="http://schemas.microsoft.com/office/powerpoint/2010/main" xmlns="" val="737478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40</a:t>
            </a:fld>
            <a:endParaRPr lang="en-US"/>
          </a:p>
        </p:txBody>
      </p:sp>
    </p:spTree>
    <p:extLst>
      <p:ext uri="{BB962C8B-B14F-4D97-AF65-F5344CB8AC3E}">
        <p14:creationId xmlns:p14="http://schemas.microsoft.com/office/powerpoint/2010/main" xmlns="" val="802973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41</a:t>
            </a:fld>
            <a:endParaRPr lang="en-US"/>
          </a:p>
        </p:txBody>
      </p:sp>
    </p:spTree>
    <p:extLst>
      <p:ext uri="{BB962C8B-B14F-4D97-AF65-F5344CB8AC3E}">
        <p14:creationId xmlns:p14="http://schemas.microsoft.com/office/powerpoint/2010/main" xmlns="" val="1581788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42</a:t>
            </a:fld>
            <a:endParaRPr lang="en-US"/>
          </a:p>
        </p:txBody>
      </p:sp>
    </p:spTree>
    <p:extLst>
      <p:ext uri="{BB962C8B-B14F-4D97-AF65-F5344CB8AC3E}">
        <p14:creationId xmlns:p14="http://schemas.microsoft.com/office/powerpoint/2010/main" xmlns="" val="4032550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43</a:t>
            </a:fld>
            <a:endParaRPr lang="en-US"/>
          </a:p>
        </p:txBody>
      </p:sp>
    </p:spTree>
    <p:extLst>
      <p:ext uri="{BB962C8B-B14F-4D97-AF65-F5344CB8AC3E}">
        <p14:creationId xmlns:p14="http://schemas.microsoft.com/office/powerpoint/2010/main" xmlns="" val="1780761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44</a:t>
            </a:fld>
            <a:endParaRPr lang="en-US"/>
          </a:p>
        </p:txBody>
      </p:sp>
    </p:spTree>
    <p:extLst>
      <p:ext uri="{BB962C8B-B14F-4D97-AF65-F5344CB8AC3E}">
        <p14:creationId xmlns:p14="http://schemas.microsoft.com/office/powerpoint/2010/main" xmlns="" val="15817884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45</a:t>
            </a:fld>
            <a:endParaRPr lang="en-US"/>
          </a:p>
        </p:txBody>
      </p:sp>
    </p:spTree>
    <p:extLst>
      <p:ext uri="{BB962C8B-B14F-4D97-AF65-F5344CB8AC3E}">
        <p14:creationId xmlns:p14="http://schemas.microsoft.com/office/powerpoint/2010/main" xmlns="" val="2218705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46</a:t>
            </a:fld>
            <a:endParaRPr lang="en-US"/>
          </a:p>
        </p:txBody>
      </p:sp>
    </p:spTree>
    <p:extLst>
      <p:ext uri="{BB962C8B-B14F-4D97-AF65-F5344CB8AC3E}">
        <p14:creationId xmlns:p14="http://schemas.microsoft.com/office/powerpoint/2010/main" xmlns="" val="111854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5</a:t>
            </a:fld>
            <a:endParaRPr lang="en-US"/>
          </a:p>
        </p:txBody>
      </p:sp>
    </p:spTree>
    <p:extLst>
      <p:ext uri="{BB962C8B-B14F-4D97-AF65-F5344CB8AC3E}">
        <p14:creationId xmlns:p14="http://schemas.microsoft.com/office/powerpoint/2010/main" xmlns="" val="476124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6</a:t>
            </a:fld>
            <a:endParaRPr lang="en-US"/>
          </a:p>
        </p:txBody>
      </p:sp>
    </p:spTree>
    <p:extLst>
      <p:ext uri="{BB962C8B-B14F-4D97-AF65-F5344CB8AC3E}">
        <p14:creationId xmlns:p14="http://schemas.microsoft.com/office/powerpoint/2010/main" xmlns="" val="309684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7</a:t>
            </a:fld>
            <a:endParaRPr lang="en-US"/>
          </a:p>
        </p:txBody>
      </p:sp>
    </p:spTree>
    <p:extLst>
      <p:ext uri="{BB962C8B-B14F-4D97-AF65-F5344CB8AC3E}">
        <p14:creationId xmlns:p14="http://schemas.microsoft.com/office/powerpoint/2010/main" xmlns="" val="3960082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8</a:t>
            </a:fld>
            <a:endParaRPr lang="en-US"/>
          </a:p>
        </p:txBody>
      </p:sp>
    </p:spTree>
    <p:extLst>
      <p:ext uri="{BB962C8B-B14F-4D97-AF65-F5344CB8AC3E}">
        <p14:creationId xmlns:p14="http://schemas.microsoft.com/office/powerpoint/2010/main" xmlns="" val="67748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F3B08-06B5-4473-9715-0FFBA33CA992}" type="slidenum">
              <a:rPr lang="en-US" smtClean="0"/>
              <a:pPr/>
              <a:t>9</a:t>
            </a:fld>
            <a:endParaRPr lang="en-US"/>
          </a:p>
        </p:txBody>
      </p:sp>
    </p:spTree>
    <p:extLst>
      <p:ext uri="{BB962C8B-B14F-4D97-AF65-F5344CB8AC3E}">
        <p14:creationId xmlns:p14="http://schemas.microsoft.com/office/powerpoint/2010/main" xmlns="" val="133228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1B64514-EDEC-4DA0-80CC-1FEC46A01302}" type="datetimeFigureOut">
              <a:rPr lang="en-US" smtClean="0"/>
              <a:pPr/>
              <a:t>12/3/2013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D2DEE7E-678D-49A8-8EE6-2E3580AB39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B64514-EDEC-4DA0-80CC-1FEC46A01302}"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EE7E-678D-49A8-8EE6-2E3580AB39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B64514-EDEC-4DA0-80CC-1FEC46A01302}"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EE7E-678D-49A8-8EE6-2E3580AB39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B64514-EDEC-4DA0-80CC-1FEC46A01302}"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EE7E-678D-49A8-8EE6-2E3580AB39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1B64514-EDEC-4DA0-80CC-1FEC46A01302}"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DEE7E-678D-49A8-8EE6-2E3580AB39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B64514-EDEC-4DA0-80CC-1FEC46A01302}"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EE7E-678D-49A8-8EE6-2E3580AB39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1B64514-EDEC-4DA0-80CC-1FEC46A01302}" type="datetimeFigureOut">
              <a:rPr lang="en-US" smtClean="0"/>
              <a:pPr/>
              <a:t>12/3/2013</a:t>
            </a:fld>
            <a:endParaRPr lang="en-US"/>
          </a:p>
        </p:txBody>
      </p:sp>
      <p:sp>
        <p:nvSpPr>
          <p:cNvPr id="27" name="Slide Number Placeholder 26"/>
          <p:cNvSpPr>
            <a:spLocks noGrp="1"/>
          </p:cNvSpPr>
          <p:nvPr>
            <p:ph type="sldNum" sz="quarter" idx="11"/>
          </p:nvPr>
        </p:nvSpPr>
        <p:spPr/>
        <p:txBody>
          <a:bodyPr rtlCol="0"/>
          <a:lstStyle/>
          <a:p>
            <a:fld id="{8D2DEE7E-678D-49A8-8EE6-2E3580AB395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1B64514-EDEC-4DA0-80CC-1FEC46A01302}" type="datetimeFigureOut">
              <a:rPr lang="en-US" smtClean="0"/>
              <a:pPr/>
              <a:t>12/3/2013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D2DEE7E-678D-49A8-8EE6-2E3580AB39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64514-EDEC-4DA0-80CC-1FEC46A01302}" type="datetimeFigureOut">
              <a:rPr lang="en-US" smtClean="0"/>
              <a:pPr/>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DEE7E-678D-49A8-8EE6-2E3580AB39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B64514-EDEC-4DA0-80CC-1FEC46A01302}"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EE7E-678D-49A8-8EE6-2E3580AB39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1B64514-EDEC-4DA0-80CC-1FEC46A01302}"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DEE7E-678D-49A8-8EE6-2E3580AB39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1B64514-EDEC-4DA0-80CC-1FEC46A01302}" type="datetimeFigureOut">
              <a:rPr lang="en-US" smtClean="0"/>
              <a:pPr/>
              <a:t>12/3/2013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D2DEE7E-678D-49A8-8EE6-2E3580AB39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jpeg"/><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0.wmf"/><Relationship Id="rId7"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28.wmf"/><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35.wmf"/></Relationships>
</file>

<file path=ppt/slides/_rels/slide3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image" Target="../media/image37.wmf"/></Relationships>
</file>

<file path=ppt/slides/_rels/slide3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3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6.wmf"/><Relationship Id="rId4" Type="http://schemas.openxmlformats.org/officeDocument/2006/relationships/image" Target="../media/image28.wmf"/></Relationships>
</file>

<file path=ppt/slides/_rels/slide3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image" Target="../media/image42.jpeg"/><Relationship Id="rId4" Type="http://schemas.openxmlformats.org/officeDocument/2006/relationships/image" Target="../media/image41.wmf"/></Relationships>
</file>

<file path=ppt/slides/_rels/slide3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3.wmf"/><Relationship Id="rId7"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9.wmf"/><Relationship Id="rId11" Type="http://schemas.openxmlformats.org/officeDocument/2006/relationships/image" Target="../media/image54.jpeg"/><Relationship Id="rId5" Type="http://schemas.openxmlformats.org/officeDocument/2006/relationships/image" Target="../media/image48.jpeg"/><Relationship Id="rId10" Type="http://schemas.openxmlformats.org/officeDocument/2006/relationships/image" Target="../media/image53.wmf"/><Relationship Id="rId4" Type="http://schemas.openxmlformats.org/officeDocument/2006/relationships/image" Target="../media/image47.png"/><Relationship Id="rId9"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wmf"/><Relationship Id="rId7"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image" Target="../media/image56.wmf"/><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9.wmf"/></Relationships>
</file>

<file path=ppt/slides/_rels/slide43.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image" Target="../media/image56.wmf"/><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1.wmf"/></Relationships>
</file>

<file path=ppt/slides/_rels/slide4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Rights Re-Write! </a:t>
            </a:r>
            <a:endParaRPr lang="en-US" sz="6000" dirty="0"/>
          </a:p>
        </p:txBody>
      </p:sp>
      <p:sp>
        <p:nvSpPr>
          <p:cNvPr id="3" name="Subtitle 2"/>
          <p:cNvSpPr>
            <a:spLocks noGrp="1"/>
          </p:cNvSpPr>
          <p:nvPr>
            <p:ph type="subTitle" idx="1"/>
          </p:nvPr>
        </p:nvSpPr>
        <p:spPr/>
        <p:txBody>
          <a:bodyPr/>
          <a:lstStyle/>
          <a:p>
            <a:r>
              <a:rPr lang="en-US" dirty="0" smtClean="0"/>
              <a:t>Re-writing the Bill of Rights </a:t>
            </a:r>
            <a:endParaRPr lang="en-US" dirty="0"/>
          </a:p>
        </p:txBody>
      </p:sp>
      <p:pic>
        <p:nvPicPr>
          <p:cNvPr id="1026" name="Picture 2" descr="C:\Documents and Settings\flrea\Local Settings\Temporary Internet Files\Content.IE5\7BHSJT2H\MC90044214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3352" y="381000"/>
            <a:ext cx="2819400" cy="2800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6620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16077"/>
            <a:ext cx="8229600" cy="1066800"/>
          </a:xfrm>
        </p:spPr>
        <p:txBody>
          <a:bodyPr/>
          <a:lstStyle/>
          <a:p>
            <a:r>
              <a:rPr lang="en-US" b="1" dirty="0" smtClean="0">
                <a:latin typeface="Kristen ITC" pitchFamily="66" charset="0"/>
              </a:rPr>
              <a:t>Parts of the US Constitution</a:t>
            </a:r>
            <a:endParaRPr lang="en-US" b="1" dirty="0">
              <a:latin typeface="Kristen ITC" pitchFamily="66" charset="0"/>
            </a:endParaRPr>
          </a:p>
        </p:txBody>
      </p:sp>
      <p:sp>
        <p:nvSpPr>
          <p:cNvPr id="3" name="Content Placeholder 2"/>
          <p:cNvSpPr>
            <a:spLocks noGrp="1"/>
          </p:cNvSpPr>
          <p:nvPr>
            <p:ph idx="1"/>
          </p:nvPr>
        </p:nvSpPr>
        <p:spPr>
          <a:xfrm>
            <a:off x="457200" y="2249424"/>
            <a:ext cx="8229600" cy="3008376"/>
          </a:xfrm>
        </p:spPr>
        <p:txBody>
          <a:bodyPr/>
          <a:lstStyle/>
          <a:p>
            <a:r>
              <a:rPr lang="en-US" dirty="0" smtClean="0"/>
              <a:t>PREAMBLE</a:t>
            </a:r>
          </a:p>
          <a:p>
            <a:endParaRPr lang="en-US" dirty="0" smtClean="0"/>
          </a:p>
          <a:p>
            <a:r>
              <a:rPr lang="en-US" dirty="0" smtClean="0"/>
              <a:t>SEVEN ARTICLES</a:t>
            </a:r>
          </a:p>
          <a:p>
            <a:endParaRPr lang="en-US" dirty="0" smtClean="0"/>
          </a:p>
          <a:p>
            <a:r>
              <a:rPr lang="en-US" dirty="0" smtClean="0"/>
              <a:t>AMENDMENTS (27)</a:t>
            </a:r>
          </a:p>
          <a:p>
            <a:pPr lvl="1"/>
            <a:r>
              <a:rPr lang="en-US" dirty="0" smtClean="0"/>
              <a:t>This also includes the Bill of Rights </a:t>
            </a:r>
          </a:p>
          <a:p>
            <a:pPr>
              <a:buNone/>
            </a:pPr>
            <a:endParaRPr lang="en-US" dirty="0"/>
          </a:p>
        </p:txBody>
      </p:sp>
      <p:pic>
        <p:nvPicPr>
          <p:cNvPr id="3074" name="Picture 2" descr="C:\Users\officedepot\AppData\Local\Microsoft\Windows\Temporary Internet Files\Content.IE5\8KRYVAB6\MC900149511[1].wmf"/>
          <p:cNvPicPr>
            <a:picLocks noChangeAspect="1" noChangeArrowheads="1"/>
          </p:cNvPicPr>
          <p:nvPr/>
        </p:nvPicPr>
        <p:blipFill>
          <a:blip r:embed="rId3" cstate="print"/>
          <a:srcRect/>
          <a:stretch>
            <a:fillRect/>
          </a:stretch>
        </p:blipFill>
        <p:spPr bwMode="auto">
          <a:xfrm>
            <a:off x="5597013" y="1905000"/>
            <a:ext cx="3143061" cy="2127564"/>
          </a:xfrm>
          <a:prstGeom prst="rect">
            <a:avLst/>
          </a:prstGeom>
          <a:noFill/>
        </p:spPr>
      </p:pic>
      <p:sp>
        <p:nvSpPr>
          <p:cNvPr id="4" name="TextBox 3"/>
          <p:cNvSpPr txBox="1"/>
          <p:nvPr/>
        </p:nvSpPr>
        <p:spPr>
          <a:xfrm>
            <a:off x="533400" y="5486400"/>
            <a:ext cx="7924800" cy="584775"/>
          </a:xfrm>
          <a:prstGeom prst="rect">
            <a:avLst/>
          </a:prstGeom>
          <a:noFill/>
        </p:spPr>
        <p:txBody>
          <a:bodyPr wrap="square" rtlCol="0">
            <a:spAutoFit/>
          </a:bodyPr>
          <a:lstStyle/>
          <a:p>
            <a:pPr algn="ctr"/>
            <a:r>
              <a:rPr lang="en-US" sz="3200" dirty="0" smtClean="0"/>
              <a:t>What is the Bill of Rights?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52400"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smtClean="0">
                <a:latin typeface="Kristen ITC" pitchFamily="66" charset="0"/>
              </a:rPr>
              <a:t>The Bill of Rights</a:t>
            </a:r>
            <a:endParaRPr lang="en-US" b="1" dirty="0">
              <a:latin typeface="Kristen ITC" pitchFamily="66" charset="0"/>
            </a:endParaRPr>
          </a:p>
        </p:txBody>
      </p:sp>
      <p:sp>
        <p:nvSpPr>
          <p:cNvPr id="5" name="Content Placeholder 4"/>
          <p:cNvSpPr>
            <a:spLocks noGrp="1"/>
          </p:cNvSpPr>
          <p:nvPr>
            <p:ph idx="1"/>
          </p:nvPr>
        </p:nvSpPr>
        <p:spPr/>
        <p:txBody>
          <a:bodyPr/>
          <a:lstStyle/>
          <a:p>
            <a:r>
              <a:rPr lang="en-US" b="1" dirty="0" smtClean="0"/>
              <a:t>First ten amendments to the US Constitution</a:t>
            </a:r>
            <a:endParaRPr lang="en-US" b="1" dirty="0"/>
          </a:p>
        </p:txBody>
      </p:sp>
      <p:pic>
        <p:nvPicPr>
          <p:cNvPr id="7173" name="Picture 5" descr="C:\Documents and Settings\flrea\Local Settings\Temporary Internet Files\Content.IE5\SV9ZJL85\MC900431579[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332556">
            <a:off x="5032298" y="2769767"/>
            <a:ext cx="4000381" cy="40270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4395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Documents and Settings\flrea\Local Settings\Temporary Internet Files\Content.IE5\WM7TZ3O8\MC90031102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55493" y="3429376"/>
            <a:ext cx="1084409" cy="10150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07252" y="1616901"/>
            <a:ext cx="8153400" cy="707886"/>
          </a:xfrm>
          <a:prstGeom prst="rect">
            <a:avLst/>
          </a:prstGeom>
          <a:noFill/>
        </p:spPr>
        <p:txBody>
          <a:bodyPr wrap="square" rtlCol="0">
            <a:spAutoFit/>
          </a:bodyPr>
          <a:lstStyle/>
          <a:p>
            <a:r>
              <a:rPr lang="en-US" sz="2000" b="1" dirty="0" smtClean="0">
                <a:solidFill>
                  <a:schemeClr val="accent1"/>
                </a:solidFill>
              </a:rPr>
              <a:t>Amendment I: Freedom of religion, speech, assembly, press, and to petition the government</a:t>
            </a:r>
            <a:endParaRPr lang="en-US" sz="2000" b="1" dirty="0">
              <a:solidFill>
                <a:schemeClr val="accent1"/>
              </a:solidFill>
            </a:endParaRPr>
          </a:p>
        </p:txBody>
      </p:sp>
      <p:sp>
        <p:nvSpPr>
          <p:cNvPr id="6" name="TextBox 5"/>
          <p:cNvSpPr txBox="1"/>
          <p:nvPr/>
        </p:nvSpPr>
        <p:spPr>
          <a:xfrm>
            <a:off x="152400" y="2763897"/>
            <a:ext cx="8153400" cy="400110"/>
          </a:xfrm>
          <a:prstGeom prst="rect">
            <a:avLst/>
          </a:prstGeom>
          <a:noFill/>
        </p:spPr>
        <p:txBody>
          <a:bodyPr wrap="square" rtlCol="0">
            <a:spAutoFit/>
          </a:bodyPr>
          <a:lstStyle/>
          <a:p>
            <a:r>
              <a:rPr lang="en-US" sz="2000" b="1" dirty="0" smtClean="0">
                <a:solidFill>
                  <a:schemeClr val="accent2"/>
                </a:solidFill>
              </a:rPr>
              <a:t>Amendment II: Right to bear arms</a:t>
            </a:r>
            <a:endParaRPr lang="en-US" sz="2000" b="1" dirty="0">
              <a:solidFill>
                <a:schemeClr val="accent2"/>
              </a:solidFill>
            </a:endParaRPr>
          </a:p>
        </p:txBody>
      </p:sp>
      <p:sp>
        <p:nvSpPr>
          <p:cNvPr id="7" name="TextBox 6"/>
          <p:cNvSpPr txBox="1"/>
          <p:nvPr/>
        </p:nvSpPr>
        <p:spPr>
          <a:xfrm>
            <a:off x="152400" y="3859073"/>
            <a:ext cx="8153400" cy="400110"/>
          </a:xfrm>
          <a:prstGeom prst="rect">
            <a:avLst/>
          </a:prstGeom>
          <a:noFill/>
        </p:spPr>
        <p:txBody>
          <a:bodyPr wrap="square" rtlCol="0">
            <a:spAutoFit/>
          </a:bodyPr>
          <a:lstStyle/>
          <a:p>
            <a:r>
              <a:rPr lang="en-US" sz="2000" b="1" dirty="0" smtClean="0">
                <a:solidFill>
                  <a:srgbClr val="80D41A"/>
                </a:solidFill>
              </a:rPr>
              <a:t>Amendment III: No quartering of solider in time of peace</a:t>
            </a:r>
            <a:endParaRPr lang="en-US" sz="2000" b="1" dirty="0">
              <a:solidFill>
                <a:srgbClr val="80D41A"/>
              </a:solidFill>
            </a:endParaRPr>
          </a:p>
        </p:txBody>
      </p:sp>
      <p:sp>
        <p:nvSpPr>
          <p:cNvPr id="8" name="TextBox 7"/>
          <p:cNvSpPr txBox="1"/>
          <p:nvPr/>
        </p:nvSpPr>
        <p:spPr>
          <a:xfrm>
            <a:off x="78544" y="4741101"/>
            <a:ext cx="8153400" cy="707886"/>
          </a:xfrm>
          <a:prstGeom prst="rect">
            <a:avLst/>
          </a:prstGeom>
          <a:noFill/>
        </p:spPr>
        <p:txBody>
          <a:bodyPr wrap="square" rtlCol="0">
            <a:spAutoFit/>
          </a:bodyPr>
          <a:lstStyle/>
          <a:p>
            <a:r>
              <a:rPr lang="en-US" sz="2000" b="1" dirty="0" smtClean="0">
                <a:solidFill>
                  <a:schemeClr val="accent4"/>
                </a:solidFill>
              </a:rPr>
              <a:t>Amendment IV: Freedom from unreasonable searches or seizures (without a warrant or probable cause)</a:t>
            </a:r>
            <a:endParaRPr lang="en-US" sz="2000" b="1" dirty="0">
              <a:solidFill>
                <a:schemeClr val="accent4"/>
              </a:solidFill>
            </a:endParaRPr>
          </a:p>
        </p:txBody>
      </p:sp>
      <p:sp>
        <p:nvSpPr>
          <p:cNvPr id="9" name="TextBox 8"/>
          <p:cNvSpPr txBox="1"/>
          <p:nvPr/>
        </p:nvSpPr>
        <p:spPr>
          <a:xfrm>
            <a:off x="232680" y="5689983"/>
            <a:ext cx="8153400" cy="707886"/>
          </a:xfrm>
          <a:prstGeom prst="rect">
            <a:avLst/>
          </a:prstGeom>
          <a:noFill/>
        </p:spPr>
        <p:txBody>
          <a:bodyPr wrap="square" rtlCol="0">
            <a:spAutoFit/>
          </a:bodyPr>
          <a:lstStyle/>
          <a:p>
            <a:r>
              <a:rPr lang="en-US" sz="2000" b="1" dirty="0" smtClean="0">
                <a:solidFill>
                  <a:schemeClr val="accent5"/>
                </a:solidFill>
              </a:rPr>
              <a:t>Amendment V: Freedom from double jeopardy, from self-incrimination, right to due process, and eminent domain  </a:t>
            </a:r>
            <a:endParaRPr lang="en-US" sz="2000" b="1" dirty="0">
              <a:solidFill>
                <a:schemeClr val="accent5"/>
              </a:solidFill>
            </a:endParaRPr>
          </a:p>
        </p:txBody>
      </p:sp>
      <p:pic>
        <p:nvPicPr>
          <p:cNvPr id="10" name="Picture 5" descr="C:\Documents and Settings\flrea\Local Settings\Temporary Internet Files\Content.IE5\L83GLD2Q\MP900439239[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89180" y="1622286"/>
            <a:ext cx="1142943" cy="1142943"/>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Documents and Settings\flrea\Local Settings\Temporary Internet Files\Content.IE5\6QWJWNTB\MC900335989[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53000" y="2618425"/>
            <a:ext cx="1189776" cy="92588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Documents and Settings\flrea\Local Settings\Temporary Internet Files\Content.IE5\ERK1T08N\MC900433829[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54010" y="4632363"/>
            <a:ext cx="925361" cy="925361"/>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Program Files\Microsoft Office\MEDIA\CAGCAT10\j0300840.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855493" y="5689983"/>
            <a:ext cx="1237865" cy="10426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a:xfrm>
            <a:off x="146226" y="381000"/>
            <a:ext cx="8229600" cy="1066800"/>
          </a:xfrm>
        </p:spPr>
        <p:txBody>
          <a:bodyPr>
            <a:normAutofit fontScale="90000"/>
          </a:bodyPr>
          <a:lstStyle/>
          <a:p>
            <a:r>
              <a:rPr lang="en-US" dirty="0" smtClean="0">
                <a:latin typeface="Kristen ITC" pitchFamily="66" charset="0"/>
              </a:rPr>
              <a:t>Let’s look at the first five rights in the Bill of Rights:</a:t>
            </a:r>
            <a:endParaRPr lang="en-US" dirty="0">
              <a:latin typeface="Kristen ITC" pitchFamily="66" charset="0"/>
            </a:endParaRPr>
          </a:p>
        </p:txBody>
      </p:sp>
    </p:spTree>
    <p:extLst>
      <p:ext uri="{BB962C8B-B14F-4D97-AF65-F5344CB8AC3E}">
        <p14:creationId xmlns:p14="http://schemas.microsoft.com/office/powerpoint/2010/main" xmlns="" val="64384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 calcmode="lin" valueType="num">
                                      <p:cBhvr additive="base">
                                        <p:cTn id="21" dur="500" fill="hold"/>
                                        <p:tgtEl>
                                          <p:spTgt spid="3075"/>
                                        </p:tgtEl>
                                        <p:attrNameLst>
                                          <p:attrName>ppt_x</p:attrName>
                                        </p:attrNameLst>
                                      </p:cBhvr>
                                      <p:tavLst>
                                        <p:tav tm="0">
                                          <p:val>
                                            <p:strVal val="#ppt_x"/>
                                          </p:val>
                                        </p:tav>
                                        <p:tav tm="100000">
                                          <p:val>
                                            <p:strVal val="#ppt_x"/>
                                          </p:val>
                                        </p:tav>
                                      </p:tavLst>
                                    </p:anim>
                                    <p:anim calcmode="lin" valueType="num">
                                      <p:cBhvr additive="base">
                                        <p:cTn id="2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076"/>
                                        </p:tgtEl>
                                        <p:attrNameLst>
                                          <p:attrName>style.visibility</p:attrName>
                                        </p:attrNameLst>
                                      </p:cBhvr>
                                      <p:to>
                                        <p:strVal val="visible"/>
                                      </p:to>
                                    </p:set>
                                    <p:anim calcmode="lin" valueType="num">
                                      <p:cBhvr additive="base">
                                        <p:cTn id="41" dur="500" fill="hold"/>
                                        <p:tgtEl>
                                          <p:spTgt spid="3076"/>
                                        </p:tgtEl>
                                        <p:attrNameLst>
                                          <p:attrName>ppt_x</p:attrName>
                                        </p:attrNameLst>
                                      </p:cBhvr>
                                      <p:tavLst>
                                        <p:tav tm="0">
                                          <p:val>
                                            <p:strVal val="#ppt_x"/>
                                          </p:val>
                                        </p:tav>
                                        <p:tav tm="100000">
                                          <p:val>
                                            <p:strVal val="#ppt_x"/>
                                          </p:val>
                                        </p:tav>
                                      </p:tavLst>
                                    </p:anim>
                                    <p:anim calcmode="lin" valueType="num">
                                      <p:cBhvr additive="base">
                                        <p:cTn id="4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077"/>
                                        </p:tgtEl>
                                        <p:attrNameLst>
                                          <p:attrName>style.visibility</p:attrName>
                                        </p:attrNameLst>
                                      </p:cBhvr>
                                      <p:to>
                                        <p:strVal val="visible"/>
                                      </p:to>
                                    </p:set>
                                    <p:anim calcmode="lin" valueType="num">
                                      <p:cBhvr additive="base">
                                        <p:cTn id="51" dur="500" fill="hold"/>
                                        <p:tgtEl>
                                          <p:spTgt spid="3077"/>
                                        </p:tgtEl>
                                        <p:attrNameLst>
                                          <p:attrName>ppt_x</p:attrName>
                                        </p:attrNameLst>
                                      </p:cBhvr>
                                      <p:tavLst>
                                        <p:tav tm="0">
                                          <p:val>
                                            <p:strVal val="#ppt_x"/>
                                          </p:val>
                                        </p:tav>
                                        <p:tav tm="100000">
                                          <p:val>
                                            <p:strVal val="#ppt_x"/>
                                          </p:val>
                                        </p:tav>
                                      </p:tavLst>
                                    </p:anim>
                                    <p:anim calcmode="lin" valueType="num">
                                      <p:cBhvr additive="base">
                                        <p:cTn id="52"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76200"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Amendment I</a:t>
            </a:r>
            <a:endParaRPr lang="en-US" dirty="0"/>
          </a:p>
        </p:txBody>
      </p:sp>
      <p:sp>
        <p:nvSpPr>
          <p:cNvPr id="3" name="Content Placeholder 2"/>
          <p:cNvSpPr>
            <a:spLocks noGrp="1"/>
          </p:cNvSpPr>
          <p:nvPr>
            <p:ph idx="1"/>
          </p:nvPr>
        </p:nvSpPr>
        <p:spPr>
          <a:xfrm>
            <a:off x="457200" y="2249424"/>
            <a:ext cx="8229600" cy="3541776"/>
          </a:xfrm>
          <a:solidFill>
            <a:srgbClr val="FCF9E4"/>
          </a:solidFill>
          <a:ln w="57150">
            <a:solidFill>
              <a:schemeClr val="accent2"/>
            </a:solidFill>
          </a:ln>
        </p:spPr>
        <p:txBody>
          <a:bodyPr>
            <a:noAutofit/>
          </a:bodyPr>
          <a:lstStyle/>
          <a:p>
            <a:pPr marL="109728" indent="0">
              <a:buNone/>
            </a:pPr>
            <a:r>
              <a:rPr lang="en-US" sz="3200" dirty="0"/>
              <a:t>Congress shall make no law respecting an establishment of </a:t>
            </a:r>
            <a:r>
              <a:rPr lang="en-US" sz="3200" b="1" dirty="0">
                <a:solidFill>
                  <a:schemeClr val="accent2"/>
                </a:solidFill>
              </a:rPr>
              <a:t>religion</a:t>
            </a:r>
            <a:r>
              <a:rPr lang="en-US" sz="3200" dirty="0"/>
              <a:t>, or prohibiting the free exercise thereof; or abridging the </a:t>
            </a:r>
            <a:r>
              <a:rPr lang="en-US" sz="3200" b="1" dirty="0">
                <a:solidFill>
                  <a:schemeClr val="accent2"/>
                </a:solidFill>
              </a:rPr>
              <a:t>freedom of speech</a:t>
            </a:r>
            <a:r>
              <a:rPr lang="en-US" sz="3200" dirty="0"/>
              <a:t>, or of the </a:t>
            </a:r>
            <a:r>
              <a:rPr lang="en-US" sz="3200" b="1" dirty="0">
                <a:solidFill>
                  <a:schemeClr val="accent2"/>
                </a:solidFill>
              </a:rPr>
              <a:t>press;</a:t>
            </a:r>
            <a:r>
              <a:rPr lang="en-US" sz="3200" dirty="0"/>
              <a:t> or the right of the people </a:t>
            </a:r>
            <a:r>
              <a:rPr lang="en-US" sz="3200" b="1" dirty="0">
                <a:solidFill>
                  <a:schemeClr val="accent2"/>
                </a:solidFill>
              </a:rPr>
              <a:t>peaceably to assemble</a:t>
            </a:r>
            <a:r>
              <a:rPr lang="en-US" sz="3200" dirty="0"/>
              <a:t>, and to </a:t>
            </a:r>
            <a:r>
              <a:rPr lang="en-US" sz="3200" b="1" dirty="0">
                <a:solidFill>
                  <a:schemeClr val="accent2"/>
                </a:solidFill>
              </a:rPr>
              <a:t>petition the Government</a:t>
            </a:r>
            <a:r>
              <a:rPr lang="en-US" sz="3200" dirty="0"/>
              <a:t> for a redress of grievances.</a:t>
            </a:r>
          </a:p>
        </p:txBody>
      </p:sp>
    </p:spTree>
    <p:extLst>
      <p:ext uri="{BB962C8B-B14F-4D97-AF65-F5344CB8AC3E}">
        <p14:creationId xmlns:p14="http://schemas.microsoft.com/office/powerpoint/2010/main" xmlns="" val="1695927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42568"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685800"/>
            <a:ext cx="8229600" cy="1066800"/>
          </a:xfrm>
        </p:spPr>
        <p:txBody>
          <a:bodyPr>
            <a:normAutofit fontScale="90000"/>
          </a:bodyPr>
          <a:lstStyle/>
          <a:p>
            <a:r>
              <a:rPr lang="en-US" sz="4800" dirty="0" smtClean="0"/>
              <a:t>Amendment I </a:t>
            </a:r>
            <a:r>
              <a:rPr lang="en-US" i="1" dirty="0" smtClean="0"/>
              <a:t>(First Amendment)</a:t>
            </a:r>
            <a:endParaRPr lang="en-US" i="1" dirty="0"/>
          </a:p>
        </p:txBody>
      </p:sp>
      <p:sp>
        <p:nvSpPr>
          <p:cNvPr id="3" name="Content Placeholder 2"/>
          <p:cNvSpPr>
            <a:spLocks noGrp="1"/>
          </p:cNvSpPr>
          <p:nvPr>
            <p:ph idx="1"/>
          </p:nvPr>
        </p:nvSpPr>
        <p:spPr>
          <a:xfrm>
            <a:off x="457200" y="1981200"/>
            <a:ext cx="8229600" cy="4325112"/>
          </a:xfrm>
        </p:spPr>
        <p:txBody>
          <a:bodyPr>
            <a:normAutofit fontScale="92500" lnSpcReduction="10000"/>
          </a:bodyPr>
          <a:lstStyle/>
          <a:p>
            <a:r>
              <a:rPr lang="en-US" sz="3200" dirty="0" smtClean="0"/>
              <a:t>Religion</a:t>
            </a:r>
          </a:p>
          <a:p>
            <a:endParaRPr lang="en-US" sz="3200" dirty="0" smtClean="0"/>
          </a:p>
          <a:p>
            <a:r>
              <a:rPr lang="en-US" sz="3200" dirty="0" smtClean="0"/>
              <a:t>Speech</a:t>
            </a:r>
          </a:p>
          <a:p>
            <a:endParaRPr lang="en-US" sz="3200" dirty="0" smtClean="0"/>
          </a:p>
          <a:p>
            <a:r>
              <a:rPr lang="en-US" sz="3200" dirty="0" smtClean="0"/>
              <a:t>Press</a:t>
            </a:r>
          </a:p>
          <a:p>
            <a:endParaRPr lang="en-US" sz="3200" dirty="0" smtClean="0"/>
          </a:p>
          <a:p>
            <a:r>
              <a:rPr lang="en-US" sz="3200" dirty="0" smtClean="0"/>
              <a:t>Peaceful assembly</a:t>
            </a:r>
          </a:p>
          <a:p>
            <a:endParaRPr lang="en-US" sz="3200" dirty="0" smtClean="0"/>
          </a:p>
          <a:p>
            <a:r>
              <a:rPr lang="en-US" sz="3200" dirty="0" smtClean="0"/>
              <a:t>Petition the Government </a:t>
            </a:r>
            <a:endParaRPr lang="en-US" sz="3200" dirty="0"/>
          </a:p>
        </p:txBody>
      </p:sp>
      <p:sp>
        <p:nvSpPr>
          <p:cNvPr id="5" name="Rounded Rectangular Callout 4"/>
          <p:cNvSpPr/>
          <p:nvPr/>
        </p:nvSpPr>
        <p:spPr>
          <a:xfrm>
            <a:off x="4267200" y="2362200"/>
            <a:ext cx="3810000" cy="2667000"/>
          </a:xfrm>
          <a:prstGeom prst="wedgeRoundRectCallout">
            <a:avLst>
              <a:gd name="adj1" fmla="val 67425"/>
              <a:gd name="adj2" fmla="val 641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Kristen ITC" pitchFamily="66" charset="0"/>
              </a:rPr>
              <a:t>Remember the Fab 5?</a:t>
            </a:r>
            <a:endParaRPr lang="en-US" sz="4800" dirty="0">
              <a:latin typeface="Kristen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500"/>
                                        <p:tgtEl>
                                          <p:spTgt spid="3">
                                            <p:txEl>
                                              <p:pRg st="6" end="6"/>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wipe(up)">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42568"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28600" y="762000"/>
            <a:ext cx="8229600" cy="1066800"/>
          </a:xfrm>
        </p:spPr>
        <p:txBody>
          <a:bodyPr>
            <a:normAutofit/>
          </a:bodyPr>
          <a:lstStyle/>
          <a:p>
            <a:r>
              <a:rPr lang="en-US" dirty="0" smtClean="0"/>
              <a:t>Amendment II – </a:t>
            </a:r>
            <a:r>
              <a:rPr lang="en-US" sz="3600" i="1" dirty="0" smtClean="0"/>
              <a:t>(Second Amendment)</a:t>
            </a:r>
            <a:endParaRPr lang="en-US" sz="3600" i="1" dirty="0"/>
          </a:p>
        </p:txBody>
      </p:sp>
      <p:sp>
        <p:nvSpPr>
          <p:cNvPr id="3" name="Content Placeholder 2"/>
          <p:cNvSpPr>
            <a:spLocks noGrp="1"/>
          </p:cNvSpPr>
          <p:nvPr>
            <p:ph idx="1"/>
          </p:nvPr>
        </p:nvSpPr>
        <p:spPr>
          <a:xfrm>
            <a:off x="127820" y="2098410"/>
            <a:ext cx="7315200" cy="4325112"/>
          </a:xfrm>
        </p:spPr>
        <p:txBody>
          <a:bodyPr/>
          <a:lstStyle/>
          <a:p>
            <a:r>
              <a:rPr lang="en-US" dirty="0"/>
              <a:t>A well regulated Militia, being necessary to the security of a free State</a:t>
            </a:r>
            <a:r>
              <a:rPr lang="en-US" b="1" dirty="0">
                <a:solidFill>
                  <a:schemeClr val="accent2"/>
                </a:solidFill>
              </a:rPr>
              <a:t>, the right of the people to keep and bear Arms</a:t>
            </a:r>
            <a:r>
              <a:rPr lang="en-US" dirty="0"/>
              <a:t>, shall not be infringed.</a:t>
            </a:r>
          </a:p>
        </p:txBody>
      </p:sp>
      <p:pic>
        <p:nvPicPr>
          <p:cNvPr id="5122" name="Picture 2" descr="C:\Users\officedepot\AppData\Local\Microsoft\Windows\Temporary Internet Files\Content.IE5\31NJ6DLP\MC900231366[1].wmf"/>
          <p:cNvPicPr>
            <a:picLocks noChangeAspect="1" noChangeArrowheads="1"/>
          </p:cNvPicPr>
          <p:nvPr/>
        </p:nvPicPr>
        <p:blipFill>
          <a:blip r:embed="rId4" cstate="print"/>
          <a:srcRect/>
          <a:stretch>
            <a:fillRect/>
          </a:stretch>
        </p:blipFill>
        <p:spPr bwMode="auto">
          <a:xfrm>
            <a:off x="533400" y="4122174"/>
            <a:ext cx="2379552" cy="1973655"/>
          </a:xfrm>
          <a:prstGeom prst="rect">
            <a:avLst/>
          </a:prstGeom>
          <a:noFill/>
        </p:spPr>
      </p:pic>
      <p:pic>
        <p:nvPicPr>
          <p:cNvPr id="5125" name="Picture 5" descr="C:\Users\officedepot\AppData\Local\Microsoft\Windows\Temporary Internet Files\Content.IE5\FFMUHDKY\MC900060348[1].wmf"/>
          <p:cNvPicPr>
            <a:picLocks noChangeAspect="1" noChangeArrowheads="1"/>
          </p:cNvPicPr>
          <p:nvPr/>
        </p:nvPicPr>
        <p:blipFill>
          <a:blip r:embed="rId5" cstate="print"/>
          <a:srcRect/>
          <a:stretch>
            <a:fillRect/>
          </a:stretch>
        </p:blipFill>
        <p:spPr bwMode="auto">
          <a:xfrm>
            <a:off x="6400800" y="4472988"/>
            <a:ext cx="2158994" cy="1546726"/>
          </a:xfrm>
          <a:prstGeom prst="rect">
            <a:avLst/>
          </a:prstGeom>
          <a:noFill/>
        </p:spPr>
      </p:pic>
      <p:pic>
        <p:nvPicPr>
          <p:cNvPr id="5126" name="Picture 6" descr="C:\Users\officedepot\AppData\Local\Microsoft\Windows\Temporary Internet Files\Content.IE5\PLBAMY04\MC900294987[1].wmf"/>
          <p:cNvPicPr>
            <a:picLocks noChangeAspect="1" noChangeArrowheads="1"/>
          </p:cNvPicPr>
          <p:nvPr/>
        </p:nvPicPr>
        <p:blipFill>
          <a:blip r:embed="rId6" cstate="print"/>
          <a:srcRect/>
          <a:stretch>
            <a:fillRect/>
          </a:stretch>
        </p:blipFill>
        <p:spPr bwMode="auto">
          <a:xfrm>
            <a:off x="3723968" y="4396874"/>
            <a:ext cx="1828800" cy="1698955"/>
          </a:xfrm>
          <a:prstGeom prst="rect">
            <a:avLst/>
          </a:prstGeom>
          <a:noFill/>
        </p:spPr>
      </p:pic>
    </p:spTree>
    <p:extLst>
      <p:ext uri="{BB962C8B-B14F-4D97-AF65-F5344CB8AC3E}">
        <p14:creationId xmlns:p14="http://schemas.microsoft.com/office/powerpoint/2010/main" xmlns="" val="3406618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b="1" dirty="0" smtClean="0">
                <a:solidFill>
                  <a:schemeClr val="accent2"/>
                </a:solidFill>
              </a:rPr>
              <a:t>The </a:t>
            </a:r>
            <a:r>
              <a:rPr lang="en-US" b="1" dirty="0">
                <a:solidFill>
                  <a:schemeClr val="accent2"/>
                </a:solidFill>
              </a:rPr>
              <a:t>right of the people to keep and bear Arms</a:t>
            </a:r>
            <a:endParaRPr lang="en-US" dirty="0"/>
          </a:p>
        </p:txBody>
      </p:sp>
      <p:sp>
        <p:nvSpPr>
          <p:cNvPr id="5" name="Rectangle 4"/>
          <p:cNvSpPr>
            <a:spLocks noChangeArrowheads="1"/>
          </p:cNvSpPr>
          <p:nvPr/>
        </p:nvSpPr>
        <p:spPr bwMode="auto">
          <a:xfrm>
            <a:off x="294029" y="2294655"/>
            <a:ext cx="8534400" cy="753346"/>
          </a:xfrm>
          <a:prstGeom prst="rect">
            <a:avLst/>
          </a:prstGeom>
          <a:solidFill>
            <a:schemeClr val="accent2"/>
          </a:solidFill>
          <a:ln w="9525">
            <a:solidFill>
              <a:schemeClr val="tx1"/>
            </a:solidFill>
            <a:miter lim="800000"/>
            <a:headEnd/>
            <a:tailEnd/>
          </a:ln>
        </p:spPr>
        <p:txBody>
          <a:bodyPr anchor="ctr"/>
          <a:lstStyle/>
          <a:p>
            <a:pPr algn="ctr"/>
            <a:r>
              <a:rPr lang="en-US" sz="3600" u="sng" dirty="0" smtClean="0"/>
              <a:t>Arms</a:t>
            </a:r>
            <a:r>
              <a:rPr lang="en-US" sz="3600" dirty="0" smtClean="0"/>
              <a:t>: weapons, firearms</a:t>
            </a:r>
            <a:endParaRPr lang="en-US" sz="3600" dirty="0"/>
          </a:p>
        </p:txBody>
      </p:sp>
      <p:sp>
        <p:nvSpPr>
          <p:cNvPr id="14" name="Text Box 10"/>
          <p:cNvSpPr txBox="1">
            <a:spLocks noChangeArrowheads="1"/>
          </p:cNvSpPr>
          <p:nvPr/>
        </p:nvSpPr>
        <p:spPr bwMode="auto">
          <a:xfrm>
            <a:off x="103529" y="3267940"/>
            <a:ext cx="86868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dirty="0" smtClean="0">
                <a:solidFill>
                  <a:schemeClr val="accent6"/>
                </a:solidFill>
                <a:latin typeface="+mn-lt"/>
              </a:rPr>
              <a:t>What limits should there be on the right to bear arms?</a:t>
            </a:r>
            <a:endParaRPr lang="en-US" sz="3200" b="1" dirty="0">
              <a:solidFill>
                <a:schemeClr val="accent6"/>
              </a:solidFill>
              <a:latin typeface="+mn-lt"/>
            </a:endParaRPr>
          </a:p>
        </p:txBody>
      </p:sp>
      <p:pic>
        <p:nvPicPr>
          <p:cNvPr id="15" name="Picture 11" descr="MCj0250734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0" y="4467184"/>
            <a:ext cx="1989577" cy="2319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2" descr="MCj0287627000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7929" y="4563340"/>
            <a:ext cx="3200400" cy="223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630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21"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46429" y="533400"/>
            <a:ext cx="8229600" cy="1066800"/>
          </a:xfrm>
        </p:spPr>
        <p:txBody>
          <a:bodyPr>
            <a:normAutofit/>
          </a:bodyPr>
          <a:lstStyle/>
          <a:p>
            <a:r>
              <a:rPr lang="en-US" dirty="0" smtClean="0"/>
              <a:t>Amendment III </a:t>
            </a:r>
            <a:r>
              <a:rPr lang="en-US" sz="3200" i="1" dirty="0" smtClean="0"/>
              <a:t>(Third Amendment)</a:t>
            </a:r>
            <a:endParaRPr lang="en-US" sz="3200" i="1" dirty="0"/>
          </a:p>
        </p:txBody>
      </p:sp>
      <p:sp>
        <p:nvSpPr>
          <p:cNvPr id="3" name="Content Placeholder 2"/>
          <p:cNvSpPr>
            <a:spLocks noGrp="1"/>
          </p:cNvSpPr>
          <p:nvPr>
            <p:ph idx="1"/>
          </p:nvPr>
        </p:nvSpPr>
        <p:spPr>
          <a:xfrm>
            <a:off x="446429" y="1495044"/>
            <a:ext cx="8229600" cy="4325112"/>
          </a:xfrm>
        </p:spPr>
        <p:txBody>
          <a:bodyPr/>
          <a:lstStyle/>
          <a:p>
            <a:r>
              <a:rPr lang="en-US" b="1" dirty="0">
                <a:solidFill>
                  <a:schemeClr val="accent2"/>
                </a:solidFill>
              </a:rPr>
              <a:t>No Soldier shall, in time of peace be quartered in any house</a:t>
            </a:r>
            <a:r>
              <a:rPr lang="en-US" dirty="0"/>
              <a:t>, without the consent of the Owner, nor in time of war, but in a manner to be prescribed by law.</a:t>
            </a:r>
          </a:p>
        </p:txBody>
      </p:sp>
      <p:sp>
        <p:nvSpPr>
          <p:cNvPr id="5" name="Rectangle 4"/>
          <p:cNvSpPr>
            <a:spLocks noChangeArrowheads="1"/>
          </p:cNvSpPr>
          <p:nvPr/>
        </p:nvSpPr>
        <p:spPr bwMode="auto">
          <a:xfrm>
            <a:off x="274979" y="3429000"/>
            <a:ext cx="8534400" cy="1371600"/>
          </a:xfrm>
          <a:prstGeom prst="rect">
            <a:avLst/>
          </a:prstGeom>
          <a:solidFill>
            <a:schemeClr val="accent2"/>
          </a:solidFill>
          <a:ln w="9525">
            <a:solidFill>
              <a:schemeClr val="tx1"/>
            </a:solidFill>
            <a:miter lim="800000"/>
            <a:headEnd/>
            <a:tailEnd/>
          </a:ln>
        </p:spPr>
        <p:txBody>
          <a:bodyPr anchor="ctr"/>
          <a:lstStyle/>
          <a:p>
            <a:pPr algn="ctr"/>
            <a:r>
              <a:rPr lang="en-US" sz="2800" u="sng" dirty="0" smtClean="0"/>
              <a:t>Quartered</a:t>
            </a:r>
            <a:r>
              <a:rPr lang="en-US" sz="2800" dirty="0" smtClean="0"/>
              <a:t>: living </a:t>
            </a:r>
            <a:r>
              <a:rPr lang="en-US" sz="2800" dirty="0"/>
              <a:t>or sleeping accommodations provided for somebody such as military </a:t>
            </a:r>
            <a:r>
              <a:rPr lang="en-US" sz="2800" dirty="0" smtClean="0"/>
              <a:t>personnel</a:t>
            </a:r>
            <a:endParaRPr lang="en-US" sz="2800" dirty="0"/>
          </a:p>
        </p:txBody>
      </p:sp>
      <p:pic>
        <p:nvPicPr>
          <p:cNvPr id="10242" name="Picture 2" descr="C:\Documents and Settings\flrea\Local Settings\Temporary Internet Files\Content.IE5\WAFDA75N\MC900149426[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00200" y="4572000"/>
            <a:ext cx="1411866" cy="2148752"/>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descr="C:\Documents and Settings\flrea\Local Settings\Temporary Internet Files\Content.IE5\WM7TZ3O8\MC90031102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0" y="4936106"/>
            <a:ext cx="2059229" cy="19275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667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Amendment IV </a:t>
            </a:r>
            <a:r>
              <a:rPr lang="en-US" sz="3600" i="1" dirty="0" smtClean="0"/>
              <a:t>(Fourth Amendment)</a:t>
            </a:r>
            <a:endParaRPr lang="en-US" sz="3600" i="1" dirty="0"/>
          </a:p>
        </p:txBody>
      </p:sp>
      <p:sp>
        <p:nvSpPr>
          <p:cNvPr id="3" name="Content Placeholder 2"/>
          <p:cNvSpPr>
            <a:spLocks noGrp="1"/>
          </p:cNvSpPr>
          <p:nvPr>
            <p:ph idx="1"/>
          </p:nvPr>
        </p:nvSpPr>
        <p:spPr/>
        <p:txBody>
          <a:bodyPr/>
          <a:lstStyle/>
          <a:p>
            <a:r>
              <a:rPr lang="en-US" dirty="0"/>
              <a:t>The </a:t>
            </a:r>
            <a:r>
              <a:rPr lang="en-US" b="1" dirty="0">
                <a:solidFill>
                  <a:schemeClr val="accent2"/>
                </a:solidFill>
              </a:rPr>
              <a:t>right of the people to be secure </a:t>
            </a:r>
            <a:r>
              <a:rPr lang="en-US" dirty="0"/>
              <a:t>in their persons, houses, papers, and effects, </a:t>
            </a:r>
            <a:r>
              <a:rPr lang="en-US" b="1" dirty="0">
                <a:solidFill>
                  <a:schemeClr val="accent2"/>
                </a:solidFill>
              </a:rPr>
              <a:t>against unreasonable searches and seizures</a:t>
            </a:r>
            <a:r>
              <a:rPr lang="en-US" dirty="0"/>
              <a:t>, shall not be violated, and no </a:t>
            </a:r>
            <a:r>
              <a:rPr lang="en-US" b="1" dirty="0"/>
              <a:t>Warrants</a:t>
            </a:r>
            <a:r>
              <a:rPr lang="en-US" dirty="0"/>
              <a:t> shall issue, but upon </a:t>
            </a:r>
            <a:r>
              <a:rPr lang="en-US" b="1" dirty="0"/>
              <a:t>probable cause</a:t>
            </a:r>
            <a:r>
              <a:rPr lang="en-US" dirty="0"/>
              <a:t>, supported by Oath or affirmation, and particularly describing the place to be searched, and the persons or things to be seized.</a:t>
            </a:r>
          </a:p>
        </p:txBody>
      </p:sp>
    </p:spTree>
    <p:extLst>
      <p:ext uri="{BB962C8B-B14F-4D97-AF65-F5344CB8AC3E}">
        <p14:creationId xmlns:p14="http://schemas.microsoft.com/office/powerpoint/2010/main" xmlns="" val="4200172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38175" y="657107"/>
            <a:ext cx="8229600" cy="857726"/>
          </a:xfrm>
        </p:spPr>
        <p:txBody>
          <a:bodyPr>
            <a:normAutofit/>
          </a:bodyPr>
          <a:lstStyle/>
          <a:p>
            <a:pPr algn="ctr"/>
            <a:r>
              <a:rPr lang="en-US" sz="3200" b="1" dirty="0" smtClean="0">
                <a:solidFill>
                  <a:schemeClr val="accent2"/>
                </a:solidFill>
              </a:rPr>
              <a:t>Right </a:t>
            </a:r>
            <a:r>
              <a:rPr lang="en-US" sz="3200" b="1" dirty="0">
                <a:solidFill>
                  <a:schemeClr val="accent2"/>
                </a:solidFill>
              </a:rPr>
              <a:t>of the people to be </a:t>
            </a:r>
            <a:r>
              <a:rPr lang="en-US" sz="3200" b="1" dirty="0" smtClean="0">
                <a:solidFill>
                  <a:schemeClr val="accent2"/>
                </a:solidFill>
              </a:rPr>
              <a:t>secure</a:t>
            </a:r>
            <a:endParaRPr lang="en-US" sz="3200" dirty="0"/>
          </a:p>
        </p:txBody>
      </p:sp>
      <p:sp>
        <p:nvSpPr>
          <p:cNvPr id="4" name="Rectangle 4"/>
          <p:cNvSpPr>
            <a:spLocks noChangeArrowheads="1"/>
          </p:cNvSpPr>
          <p:nvPr/>
        </p:nvSpPr>
        <p:spPr bwMode="auto">
          <a:xfrm>
            <a:off x="333375" y="2590800"/>
            <a:ext cx="8534400" cy="1409700"/>
          </a:xfrm>
          <a:prstGeom prst="rect">
            <a:avLst/>
          </a:prstGeom>
          <a:solidFill>
            <a:srgbClr val="CCFFFF"/>
          </a:solidFill>
          <a:ln w="9525">
            <a:solidFill>
              <a:schemeClr val="tx1"/>
            </a:solidFill>
            <a:miter lim="800000"/>
            <a:headEnd/>
            <a:tailEnd/>
          </a:ln>
        </p:spPr>
        <p:txBody>
          <a:bodyPr anchor="ctr"/>
          <a:lstStyle/>
          <a:p>
            <a:pPr algn="ctr"/>
            <a:r>
              <a:rPr lang="en-US" sz="3200" u="sng" dirty="0"/>
              <a:t>Search:</a:t>
            </a:r>
            <a:r>
              <a:rPr lang="en-US" sz="3200" dirty="0"/>
              <a:t> To go or look through carefully to find something</a:t>
            </a:r>
          </a:p>
        </p:txBody>
      </p:sp>
      <p:sp>
        <p:nvSpPr>
          <p:cNvPr id="5" name="Rectangle 5"/>
          <p:cNvSpPr>
            <a:spLocks noChangeArrowheads="1"/>
          </p:cNvSpPr>
          <p:nvPr/>
        </p:nvSpPr>
        <p:spPr bwMode="auto">
          <a:xfrm>
            <a:off x="333375" y="4876800"/>
            <a:ext cx="8534400" cy="1409700"/>
          </a:xfrm>
          <a:prstGeom prst="rect">
            <a:avLst/>
          </a:prstGeom>
          <a:solidFill>
            <a:srgbClr val="CCFFFF"/>
          </a:solidFill>
          <a:ln w="9525">
            <a:solidFill>
              <a:schemeClr val="tx1"/>
            </a:solidFill>
            <a:miter lim="800000"/>
            <a:headEnd/>
            <a:tailEnd/>
          </a:ln>
        </p:spPr>
        <p:txBody>
          <a:bodyPr anchor="ctr"/>
          <a:lstStyle/>
          <a:p>
            <a:pPr algn="ctr"/>
            <a:r>
              <a:rPr lang="en-US" sz="3200" u="sng"/>
              <a:t>Seizure:</a:t>
            </a:r>
            <a:r>
              <a:rPr lang="en-US" sz="3200"/>
              <a:t> The taking of a person, an item, or property</a:t>
            </a:r>
          </a:p>
        </p:txBody>
      </p:sp>
      <p:pic>
        <p:nvPicPr>
          <p:cNvPr id="6" name="Picture 7" descr="MCj0431629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3143250"/>
            <a:ext cx="17145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8" descr="MCj0433897000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67587" y="5314950"/>
            <a:ext cx="1704975" cy="170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04775" y="1371601"/>
            <a:ext cx="7610474" cy="584775"/>
          </a:xfrm>
          <a:prstGeom prst="rect">
            <a:avLst/>
          </a:prstGeom>
          <a:noFill/>
        </p:spPr>
        <p:txBody>
          <a:bodyPr wrap="square" rtlCol="0">
            <a:spAutoFit/>
          </a:bodyPr>
          <a:lstStyle/>
          <a:p>
            <a:r>
              <a:rPr lang="en-US" sz="3200" b="1" dirty="0">
                <a:solidFill>
                  <a:schemeClr val="accent2"/>
                </a:solidFill>
                <a:latin typeface="+mj-lt"/>
              </a:rPr>
              <a:t>against unreasonable </a:t>
            </a:r>
            <a:r>
              <a:rPr lang="en-US" sz="3200" b="1" dirty="0" smtClean="0">
                <a:solidFill>
                  <a:schemeClr val="accent2"/>
                </a:solidFill>
                <a:latin typeface="+mj-lt"/>
              </a:rPr>
              <a:t>searches</a:t>
            </a:r>
            <a:endParaRPr lang="en-US" sz="3200" dirty="0">
              <a:latin typeface="+mj-lt"/>
            </a:endParaRPr>
          </a:p>
        </p:txBody>
      </p:sp>
      <p:sp>
        <p:nvSpPr>
          <p:cNvPr id="9" name="TextBox 8"/>
          <p:cNvSpPr txBox="1"/>
          <p:nvPr/>
        </p:nvSpPr>
        <p:spPr>
          <a:xfrm>
            <a:off x="6036468" y="1371600"/>
            <a:ext cx="3357562" cy="584775"/>
          </a:xfrm>
          <a:prstGeom prst="rect">
            <a:avLst/>
          </a:prstGeom>
          <a:noFill/>
        </p:spPr>
        <p:txBody>
          <a:bodyPr wrap="square" rtlCol="0">
            <a:spAutoFit/>
          </a:bodyPr>
          <a:lstStyle/>
          <a:p>
            <a:r>
              <a:rPr lang="en-US" sz="3200" b="1" dirty="0" smtClean="0">
                <a:solidFill>
                  <a:schemeClr val="accent2"/>
                </a:solidFill>
                <a:latin typeface="+mj-lt"/>
              </a:rPr>
              <a:t>and </a:t>
            </a:r>
            <a:r>
              <a:rPr lang="en-US" sz="3200" b="1" dirty="0">
                <a:solidFill>
                  <a:schemeClr val="accent2"/>
                </a:solidFill>
                <a:latin typeface="+mj-lt"/>
              </a:rPr>
              <a:t>seizures</a:t>
            </a:r>
            <a:endParaRPr lang="en-US" sz="3200" dirty="0">
              <a:latin typeface="+mj-lt"/>
            </a:endParaRPr>
          </a:p>
        </p:txBody>
      </p:sp>
    </p:spTree>
    <p:extLst>
      <p:ext uri="{BB962C8B-B14F-4D97-AF65-F5344CB8AC3E}">
        <p14:creationId xmlns:p14="http://schemas.microsoft.com/office/powerpoint/2010/main" xmlns="" val="171412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8">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9">
                                            <p:txEl>
                                              <p:pRg st="0" end="0"/>
                                            </p:txEl>
                                          </p:spTgt>
                                        </p:tgtEl>
                                        <p:attrNameLst>
                                          <p:attrName>style.textDecorationUnderline</p:attrName>
                                        </p:attrNameLst>
                                      </p:cBhvr>
                                      <p:to>
                                        <p:strVal val="true"/>
                                      </p:to>
                                    </p:set>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533400" y="304801"/>
            <a:ext cx="81534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lgn="ctr"/>
            <a:r>
              <a:rPr lang="en-US" sz="6000" b="1" dirty="0" smtClean="0">
                <a:latin typeface="Kristen ITC" pitchFamily="66" charset="0"/>
              </a:rPr>
              <a:t>Just to review:</a:t>
            </a:r>
            <a:endParaRPr lang="en-US" sz="6000" b="1" dirty="0">
              <a:latin typeface="Kristen ITC" pitchFamily="66" charset="0"/>
            </a:endParaRPr>
          </a:p>
        </p:txBody>
      </p:sp>
      <p:sp>
        <p:nvSpPr>
          <p:cNvPr id="3" name="Content Placeholder 2"/>
          <p:cNvSpPr>
            <a:spLocks noGrp="1"/>
          </p:cNvSpPr>
          <p:nvPr>
            <p:ph idx="1"/>
          </p:nvPr>
        </p:nvSpPr>
        <p:spPr/>
        <p:txBody>
          <a:bodyPr>
            <a:normAutofit/>
          </a:bodyPr>
          <a:lstStyle/>
          <a:p>
            <a:pPr marL="109728" indent="0" algn="ctr">
              <a:buNone/>
            </a:pPr>
            <a:endParaRPr lang="en-US" sz="3600" dirty="0" smtClean="0"/>
          </a:p>
          <a:p>
            <a:pPr marL="109728" indent="0" algn="ctr">
              <a:buNone/>
            </a:pPr>
            <a:r>
              <a:rPr lang="en-US" sz="4000" b="1" dirty="0" smtClean="0">
                <a:solidFill>
                  <a:schemeClr val="accent6"/>
                </a:solidFill>
              </a:rPr>
              <a:t>What is a Constitution? What is the purpose of the United States Constitution?</a:t>
            </a:r>
            <a:endParaRPr lang="en-US" sz="4000" b="1" dirty="0">
              <a:solidFill>
                <a:schemeClr val="accent6"/>
              </a:solidFill>
            </a:endParaRPr>
          </a:p>
        </p:txBody>
      </p:sp>
    </p:spTree>
    <p:extLst>
      <p:ext uri="{BB962C8B-B14F-4D97-AF65-F5344CB8AC3E}">
        <p14:creationId xmlns:p14="http://schemas.microsoft.com/office/powerpoint/2010/main" xmlns="" val="1743653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52400" y="152400"/>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9" name="Rectangle 4"/>
          <p:cNvSpPr>
            <a:spLocks noGrp="1" noChangeArrowheads="1"/>
          </p:cNvSpPr>
          <p:nvPr>
            <p:ph type="title"/>
          </p:nvPr>
        </p:nvSpPr>
        <p:spPr>
          <a:xfrm>
            <a:off x="457200" y="577645"/>
            <a:ext cx="8229600" cy="1143000"/>
          </a:xfrm>
        </p:spPr>
        <p:txBody>
          <a:bodyPr>
            <a:noAutofit/>
          </a:bodyPr>
          <a:lstStyle/>
          <a:p>
            <a:r>
              <a:rPr lang="en-US" dirty="0">
                <a:solidFill>
                  <a:schemeClr val="accent2"/>
                </a:solidFill>
              </a:rPr>
              <a:t>no Warrants shall issue, but upon probable cause</a:t>
            </a:r>
            <a:endParaRPr lang="en-US" sz="3600" b="1" dirty="0" smtClean="0">
              <a:solidFill>
                <a:schemeClr val="accent2"/>
              </a:solidFill>
            </a:endParaRPr>
          </a:p>
        </p:txBody>
      </p:sp>
      <p:sp>
        <p:nvSpPr>
          <p:cNvPr id="45060" name="Text Box 5"/>
          <p:cNvSpPr txBox="1">
            <a:spLocks noChangeArrowheads="1"/>
          </p:cNvSpPr>
          <p:nvPr/>
        </p:nvSpPr>
        <p:spPr bwMode="auto">
          <a:xfrm>
            <a:off x="304800" y="1752600"/>
            <a:ext cx="2209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t>Warrants</a:t>
            </a:r>
          </a:p>
        </p:txBody>
      </p:sp>
      <p:sp>
        <p:nvSpPr>
          <p:cNvPr id="45061" name="Text Box 6"/>
          <p:cNvSpPr txBox="1">
            <a:spLocks noChangeArrowheads="1"/>
          </p:cNvSpPr>
          <p:nvPr/>
        </p:nvSpPr>
        <p:spPr bwMode="auto">
          <a:xfrm>
            <a:off x="3124200" y="1752600"/>
            <a:ext cx="2743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t>Probable Cause	</a:t>
            </a:r>
            <a:endParaRPr lang="en-US" sz="2400" b="1" dirty="0"/>
          </a:p>
        </p:txBody>
      </p:sp>
      <p:sp>
        <p:nvSpPr>
          <p:cNvPr id="45065" name="Text Box 10"/>
          <p:cNvSpPr txBox="1">
            <a:spLocks noChangeArrowheads="1"/>
          </p:cNvSpPr>
          <p:nvPr/>
        </p:nvSpPr>
        <p:spPr bwMode="auto">
          <a:xfrm>
            <a:off x="3276600" y="2590800"/>
            <a:ext cx="25146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t>Enough evidence to </a:t>
            </a:r>
            <a:r>
              <a:rPr lang="en-US" b="1" dirty="0"/>
              <a:t>reasonably</a:t>
            </a:r>
            <a:r>
              <a:rPr lang="en-US" dirty="0"/>
              <a:t> believe that an illegal act is being or has been done.</a:t>
            </a:r>
          </a:p>
        </p:txBody>
      </p:sp>
      <p:sp>
        <p:nvSpPr>
          <p:cNvPr id="45066" name="Text Box 11"/>
          <p:cNvSpPr txBox="1">
            <a:spLocks noChangeArrowheads="1"/>
          </p:cNvSpPr>
          <p:nvPr/>
        </p:nvSpPr>
        <p:spPr bwMode="auto">
          <a:xfrm>
            <a:off x="228600" y="2362200"/>
            <a:ext cx="2438400" cy="270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t>Warrant:</a:t>
            </a:r>
            <a:r>
              <a:rPr lang="en-US" dirty="0"/>
              <a:t> allows search and seizure of property, items, etc.</a:t>
            </a:r>
          </a:p>
          <a:p>
            <a:pPr algn="ctr" eaLnBrk="1" hangingPunct="1">
              <a:spcBef>
                <a:spcPct val="50000"/>
              </a:spcBef>
            </a:pPr>
            <a:r>
              <a:rPr lang="en-US" dirty="0"/>
              <a:t>Police officers who want a warrant have to give enough facts to convince the </a:t>
            </a:r>
            <a:r>
              <a:rPr lang="en-US" b="1" dirty="0"/>
              <a:t>judge </a:t>
            </a:r>
            <a:r>
              <a:rPr lang="en-US" dirty="0"/>
              <a:t>there is </a:t>
            </a:r>
            <a:r>
              <a:rPr lang="en-US" b="1" dirty="0"/>
              <a:t>probable cause</a:t>
            </a:r>
            <a:r>
              <a:rPr lang="en-US" dirty="0"/>
              <a:t>.</a:t>
            </a:r>
          </a:p>
        </p:txBody>
      </p:sp>
      <p:sp>
        <p:nvSpPr>
          <p:cNvPr id="45067" name="Text Box 12"/>
          <p:cNvSpPr txBox="1">
            <a:spLocks noChangeArrowheads="1"/>
          </p:cNvSpPr>
          <p:nvPr/>
        </p:nvSpPr>
        <p:spPr bwMode="auto">
          <a:xfrm>
            <a:off x="304800" y="5105400"/>
            <a:ext cx="2286000"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i="1" dirty="0"/>
              <a:t>Exceptions:</a:t>
            </a:r>
            <a:r>
              <a:rPr lang="en-US" dirty="0"/>
              <a:t> Warrants are not always required depending on the circumstances.</a:t>
            </a:r>
          </a:p>
        </p:txBody>
      </p:sp>
      <p:pic>
        <p:nvPicPr>
          <p:cNvPr id="45071" name="Picture 21" descr="doormat"/>
          <p:cNvPicPr>
            <a:picLocks noChangeAspect="1" noChangeArrowheads="1"/>
          </p:cNvPicPr>
          <p:nvPr/>
        </p:nvPicPr>
        <p:blipFill>
          <a:blip r:embed="rId4" cstate="print">
            <a:extLst>
              <a:ext uri="{28A0092B-C50C-407E-A947-70E740481C1C}">
                <a14:useLocalDpi xmlns:a14="http://schemas.microsoft.com/office/drawing/2010/main" xmlns="" val="0"/>
              </a:ext>
            </a:extLst>
          </a:blip>
          <a:srcRect l="8205" t="23589" r="7692" b="23077"/>
          <a:stretch>
            <a:fillRect/>
          </a:stretch>
        </p:blipFill>
        <p:spPr bwMode="auto">
          <a:xfrm>
            <a:off x="6400800" y="2438400"/>
            <a:ext cx="2438400" cy="154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0" y="1828800"/>
            <a:ext cx="9144000" cy="4741863"/>
            <a:chOff x="0" y="1371600"/>
            <a:chExt cx="9144000" cy="4741863"/>
          </a:xfrm>
        </p:grpSpPr>
        <p:sp>
          <p:nvSpPr>
            <p:cNvPr id="45063" name="Line 8"/>
            <p:cNvSpPr>
              <a:spLocks noChangeShapeType="1"/>
            </p:cNvSpPr>
            <p:nvPr/>
          </p:nvSpPr>
          <p:spPr bwMode="auto">
            <a:xfrm>
              <a:off x="2895600" y="1371600"/>
              <a:ext cx="0" cy="47418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5072" name="Line 22"/>
            <p:cNvSpPr>
              <a:spLocks noChangeShapeType="1"/>
            </p:cNvSpPr>
            <p:nvPr/>
          </p:nvSpPr>
          <p:spPr bwMode="auto">
            <a:xfrm>
              <a:off x="0" y="1752600"/>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6146" name="Picture 2" descr="C:\Documents and Settings\flrea\Local Settings\Temporary Internet Files\Content.IE5\00K2A6ZT\MC900434879[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91000" y="4343400"/>
            <a:ext cx="1324626" cy="13246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324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fade">
                                      <p:cBhvr>
                                        <p:cTn id="7" dur="500"/>
                                        <p:tgtEl>
                                          <p:spTgt spid="450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66"/>
                                        </p:tgtEl>
                                        <p:attrNameLst>
                                          <p:attrName>style.visibility</p:attrName>
                                        </p:attrNameLst>
                                      </p:cBhvr>
                                      <p:to>
                                        <p:strVal val="visible"/>
                                      </p:to>
                                    </p:set>
                                    <p:animEffect transition="in" filter="fade">
                                      <p:cBhvr>
                                        <p:cTn id="12" dur="500"/>
                                        <p:tgtEl>
                                          <p:spTgt spid="450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67"/>
                                        </p:tgtEl>
                                        <p:attrNameLst>
                                          <p:attrName>style.visibility</p:attrName>
                                        </p:attrNameLst>
                                      </p:cBhvr>
                                      <p:to>
                                        <p:strVal val="visible"/>
                                      </p:to>
                                    </p:set>
                                    <p:animEffect transition="in" filter="fade">
                                      <p:cBhvr>
                                        <p:cTn id="17" dur="500"/>
                                        <p:tgtEl>
                                          <p:spTgt spid="45067"/>
                                        </p:tgtEl>
                                      </p:cBhvr>
                                    </p:animEffect>
                                  </p:childTnLst>
                                </p:cTn>
                              </p:par>
                              <p:par>
                                <p:cTn id="18" presetID="10" presetClass="entr" presetSubtype="0" fill="hold" nodeType="with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5061"/>
                                        </p:tgtEl>
                                        <p:attrNameLst>
                                          <p:attrName>style.visibility</p:attrName>
                                        </p:attrNameLst>
                                      </p:cBhvr>
                                      <p:to>
                                        <p:strVal val="visible"/>
                                      </p:to>
                                    </p:set>
                                    <p:animEffect transition="in" filter="fade">
                                      <p:cBhvr>
                                        <p:cTn id="30" dur="500"/>
                                        <p:tgtEl>
                                          <p:spTgt spid="4506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5065"/>
                                        </p:tgtEl>
                                        <p:attrNameLst>
                                          <p:attrName>style.visibility</p:attrName>
                                        </p:attrNameLst>
                                      </p:cBhvr>
                                      <p:to>
                                        <p:strVal val="visible"/>
                                      </p:to>
                                    </p:set>
                                    <p:animEffect transition="in" filter="fade">
                                      <p:cBhvr>
                                        <p:cTn id="35" dur="500"/>
                                        <p:tgtEl>
                                          <p:spTgt spid="45065"/>
                                        </p:tgtEl>
                                      </p:cBhvr>
                                    </p:animEffect>
                                  </p:childTnLst>
                                </p:cTn>
                              </p:par>
                              <p:par>
                                <p:cTn id="36" presetID="10" presetClass="entr" presetSubtype="0" fill="hold" nodeType="withEffect">
                                  <p:stCondLst>
                                    <p:cond delay="0"/>
                                  </p:stCondLst>
                                  <p:childTnLst>
                                    <p:set>
                                      <p:cBhvr>
                                        <p:cTn id="37" dur="1" fill="hold">
                                          <p:stCondLst>
                                            <p:cond delay="0"/>
                                          </p:stCondLst>
                                        </p:cTn>
                                        <p:tgtEl>
                                          <p:spTgt spid="45071"/>
                                        </p:tgtEl>
                                        <p:attrNameLst>
                                          <p:attrName>style.visibility</p:attrName>
                                        </p:attrNameLst>
                                      </p:cBhvr>
                                      <p:to>
                                        <p:strVal val="visible"/>
                                      </p:to>
                                    </p:set>
                                    <p:animEffect transition="in" filter="fade">
                                      <p:cBhvr>
                                        <p:cTn id="38" dur="500"/>
                                        <p:tgtEl>
                                          <p:spTgt spid="45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p:bldP spid="45065" grpId="0"/>
      <p:bldP spid="45066" grpId="0"/>
      <p:bldP spid="450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Amendment V </a:t>
            </a:r>
            <a:r>
              <a:rPr lang="en-US" sz="3200" i="1" dirty="0" smtClean="0"/>
              <a:t>(Fifth Amendment)</a:t>
            </a:r>
            <a:endParaRPr lang="en-US" sz="3200" i="1" dirty="0"/>
          </a:p>
        </p:txBody>
      </p:sp>
      <p:sp>
        <p:nvSpPr>
          <p:cNvPr id="3" name="Content Placeholder 2"/>
          <p:cNvSpPr>
            <a:spLocks noGrp="1"/>
          </p:cNvSpPr>
          <p:nvPr>
            <p:ph idx="1"/>
          </p:nvPr>
        </p:nvSpPr>
        <p:spPr/>
        <p:txBody>
          <a:bodyPr>
            <a:normAutofit fontScale="92500" lnSpcReduction="20000"/>
          </a:bodyPr>
          <a:lstStyle/>
          <a:p>
            <a:r>
              <a:rPr lang="en-US" dirty="0"/>
              <a:t>No person shall be held to answer for a capital, or otherwise infamous crime, unless on a presentment or indictment of a Grand Jury, except in cases arising in the land or naval forces, or in the Militia, when in actual service in time of War or public danger; </a:t>
            </a:r>
            <a:r>
              <a:rPr lang="en-US" b="1" dirty="0">
                <a:solidFill>
                  <a:schemeClr val="accent2"/>
                </a:solidFill>
              </a:rPr>
              <a:t>nor shall any person be subject for the same </a:t>
            </a:r>
            <a:r>
              <a:rPr lang="en-US" b="1" dirty="0" smtClean="0">
                <a:solidFill>
                  <a:schemeClr val="accent2"/>
                </a:solidFill>
              </a:rPr>
              <a:t>offense* </a:t>
            </a:r>
            <a:r>
              <a:rPr lang="en-US" b="1" dirty="0">
                <a:solidFill>
                  <a:schemeClr val="accent2"/>
                </a:solidFill>
              </a:rPr>
              <a:t>to be twice put in jeopardy</a:t>
            </a:r>
            <a:r>
              <a:rPr lang="en-US" dirty="0"/>
              <a:t> of life or limb; nor shall be compelled in any criminal case </a:t>
            </a:r>
            <a:r>
              <a:rPr lang="en-US" b="1" dirty="0">
                <a:solidFill>
                  <a:schemeClr val="accent2"/>
                </a:solidFill>
              </a:rPr>
              <a:t>to be a witness against himself</a:t>
            </a:r>
            <a:r>
              <a:rPr lang="en-US" dirty="0"/>
              <a:t>, nor be deprived of life, liberty, or property, without </a:t>
            </a:r>
            <a:r>
              <a:rPr lang="en-US" b="1" dirty="0">
                <a:solidFill>
                  <a:schemeClr val="accent2"/>
                </a:solidFill>
              </a:rPr>
              <a:t>due process of law</a:t>
            </a:r>
            <a:r>
              <a:rPr lang="en-US" dirty="0"/>
              <a:t>; nor shall </a:t>
            </a:r>
            <a:r>
              <a:rPr lang="en-US" b="1" dirty="0">
                <a:solidFill>
                  <a:schemeClr val="accent2"/>
                </a:solidFill>
              </a:rPr>
              <a:t>private property be taken for public use, without just compensation.</a:t>
            </a:r>
          </a:p>
        </p:txBody>
      </p:sp>
    </p:spTree>
    <p:extLst>
      <p:ext uri="{BB962C8B-B14F-4D97-AF65-F5344CB8AC3E}">
        <p14:creationId xmlns:p14="http://schemas.microsoft.com/office/powerpoint/2010/main" xmlns="" val="430562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b="1" dirty="0">
                <a:solidFill>
                  <a:schemeClr val="accent2"/>
                </a:solidFill>
              </a:rPr>
              <a:t>nor shall any person be subject for the same </a:t>
            </a:r>
            <a:r>
              <a:rPr lang="en-US" b="1" dirty="0" smtClean="0">
                <a:solidFill>
                  <a:schemeClr val="accent2"/>
                </a:solidFill>
              </a:rPr>
              <a:t>offense* </a:t>
            </a:r>
            <a:r>
              <a:rPr lang="en-US" b="1" dirty="0">
                <a:solidFill>
                  <a:schemeClr val="accent2"/>
                </a:solidFill>
              </a:rPr>
              <a:t>to be twice put in jeopardy</a:t>
            </a:r>
            <a:endParaRPr lang="en-US" dirty="0"/>
          </a:p>
        </p:txBody>
      </p:sp>
      <p:sp>
        <p:nvSpPr>
          <p:cNvPr id="4" name="Rectangle 3"/>
          <p:cNvSpPr>
            <a:spLocks noChangeArrowheads="1"/>
          </p:cNvSpPr>
          <p:nvPr/>
        </p:nvSpPr>
        <p:spPr bwMode="auto">
          <a:xfrm>
            <a:off x="274979" y="2667000"/>
            <a:ext cx="8534400" cy="1371600"/>
          </a:xfrm>
          <a:prstGeom prst="rect">
            <a:avLst/>
          </a:prstGeom>
          <a:solidFill>
            <a:schemeClr val="accent2"/>
          </a:solidFill>
          <a:ln w="9525">
            <a:solidFill>
              <a:schemeClr val="tx1"/>
            </a:solidFill>
            <a:miter lim="800000"/>
            <a:headEnd/>
            <a:tailEnd/>
          </a:ln>
        </p:spPr>
        <p:txBody>
          <a:bodyPr anchor="ctr"/>
          <a:lstStyle/>
          <a:p>
            <a:pPr algn="ctr"/>
            <a:r>
              <a:rPr lang="en-US" sz="2800" u="sng" dirty="0" smtClean="0"/>
              <a:t>Double jeopardy</a:t>
            </a:r>
            <a:r>
              <a:rPr lang="en-US" sz="2800" dirty="0" smtClean="0"/>
              <a:t>: being tried for the same crime twice</a:t>
            </a:r>
            <a:endParaRPr lang="en-US" sz="2800" dirty="0"/>
          </a:p>
        </p:txBody>
      </p:sp>
      <p:pic>
        <p:nvPicPr>
          <p:cNvPr id="7170" name="Picture 2" descr="C:\Documents and Settings\flrea\Local Settings\Temporary Internet Files\Content.IE5\L83GLD2Q\MC900287632[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4199299"/>
            <a:ext cx="3075160" cy="235390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Documents and Settings\flrea\Local Settings\Temporary Internet Files\Content.IE5\L83GLD2Q\MC900287632[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5897222" y="4210881"/>
            <a:ext cx="3018178" cy="23539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699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52400"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533400"/>
            <a:ext cx="8229600" cy="1066800"/>
          </a:xfrm>
        </p:spPr>
        <p:txBody>
          <a:bodyPr/>
          <a:lstStyle/>
          <a:p>
            <a:r>
              <a:rPr lang="en-US" b="1" dirty="0" smtClean="0">
                <a:solidFill>
                  <a:schemeClr val="accent2"/>
                </a:solidFill>
              </a:rPr>
              <a:t>…to </a:t>
            </a:r>
            <a:r>
              <a:rPr lang="en-US" b="1" dirty="0">
                <a:solidFill>
                  <a:schemeClr val="accent2"/>
                </a:solidFill>
              </a:rPr>
              <a:t>be a witness against </a:t>
            </a:r>
            <a:r>
              <a:rPr lang="en-US" b="1" dirty="0" smtClean="0">
                <a:solidFill>
                  <a:schemeClr val="accent2"/>
                </a:solidFill>
              </a:rPr>
              <a:t>himself…</a:t>
            </a:r>
            <a:endParaRPr lang="en-US" dirty="0"/>
          </a:p>
        </p:txBody>
      </p:sp>
      <p:sp>
        <p:nvSpPr>
          <p:cNvPr id="4" name="Rectangle 20"/>
          <p:cNvSpPr>
            <a:spLocks noChangeArrowheads="1"/>
          </p:cNvSpPr>
          <p:nvPr/>
        </p:nvSpPr>
        <p:spPr bwMode="auto">
          <a:xfrm>
            <a:off x="304800" y="1447800"/>
            <a:ext cx="8534400" cy="2286000"/>
          </a:xfrm>
          <a:prstGeom prst="rect">
            <a:avLst/>
          </a:prstGeom>
          <a:solidFill>
            <a:schemeClr val="accent2"/>
          </a:solidFill>
          <a:ln w="9525">
            <a:solidFill>
              <a:schemeClr val="tx1"/>
            </a:solidFill>
            <a:miter lim="800000"/>
            <a:headEnd/>
            <a:tailEnd/>
          </a:ln>
        </p:spPr>
        <p:txBody>
          <a:bodyPr anchor="ctr"/>
          <a:lstStyle/>
          <a:p>
            <a:pPr algn="ctr"/>
            <a:r>
              <a:rPr lang="en-US" sz="3200" u="sng" dirty="0"/>
              <a:t>Self-incrimination:</a:t>
            </a:r>
            <a:r>
              <a:rPr lang="en-US" sz="3200" dirty="0"/>
              <a:t> Testifying against yourself; being compelled by the government to provide evidence or factual information that connects you to an offense (crime).  </a:t>
            </a:r>
          </a:p>
        </p:txBody>
      </p:sp>
      <p:pic>
        <p:nvPicPr>
          <p:cNvPr id="6" name="Picture 14" descr="http://jeffreystockerlaw.com/images/con1_0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0505" y="4038600"/>
            <a:ext cx="501015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Oval Callout 4"/>
          <p:cNvSpPr/>
          <p:nvPr/>
        </p:nvSpPr>
        <p:spPr>
          <a:xfrm>
            <a:off x="5791200" y="4876800"/>
            <a:ext cx="1981200" cy="1828800"/>
          </a:xfrm>
          <a:prstGeom prst="wedgeEllipseCallout">
            <a:avLst>
              <a:gd name="adj1" fmla="val -98075"/>
              <a:gd name="adj2" fmla="val -165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dirty="0">
                <a:solidFill>
                  <a:schemeClr val="tx1"/>
                </a:solidFill>
              </a:rPr>
              <a:t>I want to plead the Fifth.</a:t>
            </a:r>
          </a:p>
        </p:txBody>
      </p:sp>
    </p:spTree>
    <p:extLst>
      <p:ext uri="{BB962C8B-B14F-4D97-AF65-F5344CB8AC3E}">
        <p14:creationId xmlns:p14="http://schemas.microsoft.com/office/powerpoint/2010/main" xmlns="" val="168536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4" descr="C:\Documents and Settings\flrea\Local Settings\Temporary Internet Files\Content.IE5\1MQK6FTF\MC900287628[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83065" y="4418931"/>
            <a:ext cx="2031797" cy="154899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…without </a:t>
            </a:r>
            <a:r>
              <a:rPr lang="en-US" b="1" dirty="0">
                <a:solidFill>
                  <a:schemeClr val="accent2"/>
                </a:solidFill>
              </a:rPr>
              <a:t>due process of </a:t>
            </a:r>
            <a:r>
              <a:rPr lang="en-US" b="1" dirty="0" smtClean="0">
                <a:solidFill>
                  <a:schemeClr val="accent2"/>
                </a:solidFill>
              </a:rPr>
              <a:t>law…</a:t>
            </a:r>
            <a:endParaRPr lang="en-US" dirty="0"/>
          </a:p>
        </p:txBody>
      </p:sp>
      <p:sp>
        <p:nvSpPr>
          <p:cNvPr id="4" name="Rectangle 20"/>
          <p:cNvSpPr>
            <a:spLocks noChangeArrowheads="1"/>
          </p:cNvSpPr>
          <p:nvPr/>
        </p:nvSpPr>
        <p:spPr bwMode="auto">
          <a:xfrm>
            <a:off x="304800" y="2286000"/>
            <a:ext cx="8534400" cy="1600200"/>
          </a:xfrm>
          <a:prstGeom prst="rect">
            <a:avLst/>
          </a:prstGeom>
          <a:solidFill>
            <a:schemeClr val="accent2"/>
          </a:solidFill>
          <a:ln w="9525">
            <a:solidFill>
              <a:schemeClr val="tx1"/>
            </a:solidFill>
            <a:miter lim="800000"/>
            <a:headEnd/>
            <a:tailEnd/>
          </a:ln>
        </p:spPr>
        <p:txBody>
          <a:bodyPr anchor="ctr"/>
          <a:lstStyle/>
          <a:p>
            <a:pPr algn="ctr"/>
            <a:r>
              <a:rPr lang="en-US" sz="3200" u="sng" dirty="0" smtClean="0"/>
              <a:t>Due process</a:t>
            </a:r>
            <a:r>
              <a:rPr lang="en-US" sz="3200" dirty="0" smtClean="0"/>
              <a:t>: the right of a citizen to fair and proper legal procedures </a:t>
            </a:r>
            <a:endParaRPr lang="en-US" sz="3200" dirty="0"/>
          </a:p>
        </p:txBody>
      </p:sp>
      <p:sp>
        <p:nvSpPr>
          <p:cNvPr id="3" name="Document"/>
          <p:cNvSpPr>
            <a:spLocks noEditPoints="1" noChangeArrowheads="1"/>
          </p:cNvSpPr>
          <p:nvPr/>
        </p:nvSpPr>
        <p:spPr bwMode="auto">
          <a:xfrm>
            <a:off x="609600" y="4158175"/>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09600" y="4267200"/>
            <a:ext cx="1352550" cy="369332"/>
          </a:xfrm>
          <a:prstGeom prst="rect">
            <a:avLst/>
          </a:prstGeom>
          <a:noFill/>
        </p:spPr>
        <p:txBody>
          <a:bodyPr wrap="square" rtlCol="0">
            <a:spAutoFit/>
          </a:bodyPr>
          <a:lstStyle/>
          <a:p>
            <a:pPr algn="ctr"/>
            <a:r>
              <a:rPr lang="en-US" dirty="0" smtClean="0"/>
              <a:t>Warrant</a:t>
            </a:r>
            <a:endParaRPr lang="en-US" dirty="0"/>
          </a:p>
        </p:txBody>
      </p:sp>
      <p:sp>
        <p:nvSpPr>
          <p:cNvPr id="7" name="Right Arrow 6"/>
          <p:cNvSpPr/>
          <p:nvPr/>
        </p:nvSpPr>
        <p:spPr>
          <a:xfrm>
            <a:off x="1962150" y="4813495"/>
            <a:ext cx="1047496" cy="6096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pic>
        <p:nvPicPr>
          <p:cNvPr id="6149" name="Picture 5" descr="C:\Documents and Settings\flrea\Local Settings\Temporary Internet Files\Content.IE5\FH0Z1Q3L\MC900287179[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81600" y="4463589"/>
            <a:ext cx="2072347" cy="147067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ight Arrow 8"/>
          <p:cNvSpPr/>
          <p:nvPr/>
        </p:nvSpPr>
        <p:spPr>
          <a:xfrm>
            <a:off x="4343400" y="4813495"/>
            <a:ext cx="1047496" cy="6096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Tree>
    <p:extLst>
      <p:ext uri="{BB962C8B-B14F-4D97-AF65-F5344CB8AC3E}">
        <p14:creationId xmlns:p14="http://schemas.microsoft.com/office/powerpoint/2010/main" xmlns="" val="263115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wipe(left)">
                                      <p:cBhvr>
                                        <p:cTn id="24" dur="500"/>
                                        <p:tgtEl>
                                          <p:spTgt spid="614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6149"/>
                                        </p:tgtEl>
                                        <p:attrNameLst>
                                          <p:attrName>style.visibility</p:attrName>
                                        </p:attrNameLst>
                                      </p:cBhvr>
                                      <p:to>
                                        <p:strVal val="visible"/>
                                      </p:to>
                                    </p:set>
                                    <p:animEffect transition="in" filter="wipe(left)">
                                      <p:cBhvr>
                                        <p:cTn id="32"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33375" y="1143000"/>
            <a:ext cx="8567738" cy="1066800"/>
          </a:xfrm>
        </p:spPr>
        <p:txBody>
          <a:bodyPr>
            <a:noAutofit/>
          </a:bodyPr>
          <a:lstStyle/>
          <a:p>
            <a:r>
              <a:rPr lang="en-US" sz="3600" b="1" dirty="0" smtClean="0">
                <a:solidFill>
                  <a:schemeClr val="accent2"/>
                </a:solidFill>
              </a:rPr>
              <a:t>…nor shall private </a:t>
            </a:r>
            <a:r>
              <a:rPr lang="en-US" sz="3600" b="1" dirty="0">
                <a:solidFill>
                  <a:schemeClr val="accent2"/>
                </a:solidFill>
              </a:rPr>
              <a:t>property be taken for public use, without just compensation.</a:t>
            </a:r>
            <a:br>
              <a:rPr lang="en-US" sz="3600" b="1" dirty="0">
                <a:solidFill>
                  <a:schemeClr val="accent2"/>
                </a:solidFill>
              </a:rPr>
            </a:br>
            <a:endParaRPr lang="en-US" sz="3600" dirty="0"/>
          </a:p>
        </p:txBody>
      </p:sp>
      <p:sp>
        <p:nvSpPr>
          <p:cNvPr id="5" name="Rectangle 20"/>
          <p:cNvSpPr>
            <a:spLocks noChangeArrowheads="1"/>
          </p:cNvSpPr>
          <p:nvPr/>
        </p:nvSpPr>
        <p:spPr bwMode="auto">
          <a:xfrm>
            <a:off x="347662" y="2209800"/>
            <a:ext cx="8534400" cy="1676400"/>
          </a:xfrm>
          <a:prstGeom prst="rect">
            <a:avLst/>
          </a:prstGeom>
          <a:solidFill>
            <a:schemeClr val="accent2"/>
          </a:solidFill>
          <a:ln w="9525">
            <a:solidFill>
              <a:schemeClr val="tx1"/>
            </a:solidFill>
            <a:miter lim="800000"/>
            <a:headEnd/>
            <a:tailEnd/>
          </a:ln>
        </p:spPr>
        <p:txBody>
          <a:bodyPr anchor="ctr"/>
          <a:lstStyle/>
          <a:p>
            <a:pPr algn="ctr"/>
            <a:r>
              <a:rPr lang="en-US" sz="2800" dirty="0" smtClean="0"/>
              <a:t>This is known as “</a:t>
            </a:r>
            <a:r>
              <a:rPr lang="en-US" sz="2800" u="sng" dirty="0" smtClean="0"/>
              <a:t>eminent domain”</a:t>
            </a:r>
            <a:r>
              <a:rPr lang="en-US" sz="2800" dirty="0" smtClean="0"/>
              <a:t>: the power of the government to take private property for public use, with compensation paid to the owner </a:t>
            </a:r>
            <a:endParaRPr lang="en-US" sz="2800" dirty="0"/>
          </a:p>
        </p:txBody>
      </p:sp>
      <p:sp>
        <p:nvSpPr>
          <p:cNvPr id="6" name="TextBox 5"/>
          <p:cNvSpPr txBox="1"/>
          <p:nvPr/>
        </p:nvSpPr>
        <p:spPr>
          <a:xfrm>
            <a:off x="838200" y="3987254"/>
            <a:ext cx="7086600" cy="769441"/>
          </a:xfrm>
          <a:prstGeom prst="rect">
            <a:avLst/>
          </a:prstGeom>
          <a:solidFill>
            <a:srgbClr val="F8F0C0"/>
          </a:solidFill>
        </p:spPr>
        <p:txBody>
          <a:bodyPr wrap="square" rtlCol="0">
            <a:spAutoFit/>
          </a:bodyPr>
          <a:lstStyle/>
          <a:p>
            <a:pPr algn="ctr"/>
            <a:r>
              <a:rPr lang="en-US" sz="2200" dirty="0" smtClean="0"/>
              <a:t>So the government cannot take your property and turn it into a park, unless they pay you for the property. </a:t>
            </a:r>
            <a:endParaRPr lang="en-US" sz="2200" dirty="0"/>
          </a:p>
        </p:txBody>
      </p:sp>
      <p:pic>
        <p:nvPicPr>
          <p:cNvPr id="9218" name="Picture 2" descr="C:\Program Files\Microsoft Office\MEDIA\CAGCAT10\j0090386.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4756695"/>
            <a:ext cx="2514600" cy="1956325"/>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C:\Documents and Settings\flrea\Local Settings\Temporary Internet Files\Content.IE5\SV9ZJL85\MP900443612[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43600" y="4876799"/>
            <a:ext cx="2598419" cy="1843953"/>
          </a:xfrm>
          <a:prstGeom prst="rect">
            <a:avLst/>
          </a:prstGeom>
          <a:noFill/>
          <a:extLst>
            <a:ext uri="{909E8E84-426E-40DD-AFC4-6F175D3DCCD1}">
              <a14:hiddenFill xmlns:a14="http://schemas.microsoft.com/office/drawing/2010/main" xmlns="">
                <a:solidFill>
                  <a:srgbClr val="FFFFFF"/>
                </a:solidFill>
              </a14:hiddenFill>
            </a:ext>
          </a:extLst>
        </p:spPr>
      </p:pic>
      <p:pic>
        <p:nvPicPr>
          <p:cNvPr id="9225" name="Picture 9" descr="C:\Program Files\Microsoft Office\MEDIA\CAGCAT10\j0222015.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93955" y="5050702"/>
            <a:ext cx="1375090" cy="138003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Arrow 6"/>
          <p:cNvSpPr/>
          <p:nvPr/>
        </p:nvSpPr>
        <p:spPr>
          <a:xfrm>
            <a:off x="3428236" y="5992258"/>
            <a:ext cx="2209800" cy="769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52800" y="6192302"/>
            <a:ext cx="2209800" cy="369332"/>
          </a:xfrm>
          <a:prstGeom prst="rect">
            <a:avLst/>
          </a:prstGeom>
          <a:noFill/>
        </p:spPr>
        <p:txBody>
          <a:bodyPr wrap="square" rtlCol="0">
            <a:spAutoFit/>
          </a:bodyPr>
          <a:lstStyle/>
          <a:p>
            <a:pPr algn="ctr"/>
            <a:r>
              <a:rPr lang="en-US" b="1" dirty="0" smtClean="0">
                <a:solidFill>
                  <a:schemeClr val="bg1"/>
                </a:solidFill>
              </a:rPr>
              <a:t>Government </a:t>
            </a:r>
            <a:endParaRPr lang="en-US" b="1" dirty="0">
              <a:solidFill>
                <a:schemeClr val="bg1"/>
              </a:solidFill>
            </a:endParaRPr>
          </a:p>
        </p:txBody>
      </p:sp>
    </p:spTree>
    <p:extLst>
      <p:ext uri="{BB962C8B-B14F-4D97-AF65-F5344CB8AC3E}">
        <p14:creationId xmlns:p14="http://schemas.microsoft.com/office/powerpoint/2010/main" xmlns="" val="5005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wipe(left)">
                                      <p:cBhvr>
                                        <p:cTn id="19" dur="500"/>
                                        <p:tgtEl>
                                          <p:spTgt spid="9218"/>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9225"/>
                                        </p:tgtEl>
                                        <p:attrNameLst>
                                          <p:attrName>style.visibility</p:attrName>
                                        </p:attrNameLst>
                                      </p:cBhvr>
                                      <p:to>
                                        <p:strVal val="visible"/>
                                      </p:to>
                                    </p:set>
                                    <p:animEffect transition="in" filter="wipe(left)">
                                      <p:cBhvr>
                                        <p:cTn id="23" dur="500"/>
                                        <p:tgtEl>
                                          <p:spTgt spid="922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9222"/>
                                        </p:tgtEl>
                                        <p:attrNameLst>
                                          <p:attrName>style.visibility</p:attrName>
                                        </p:attrNameLst>
                                      </p:cBhvr>
                                      <p:to>
                                        <p:strVal val="visible"/>
                                      </p:to>
                                    </p:set>
                                    <p:animEffect transition="in" filter="wipe(left)">
                                      <p:cBhvr>
                                        <p:cTn id="33"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Documents and Settings\flrea\Local Settings\Temporary Internet Files\Content.IE5\WM7TZ3O8\MC90031102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07466" y="3048000"/>
            <a:ext cx="1084409" cy="10150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609600" y="2971800"/>
            <a:ext cx="8229600" cy="1066800"/>
          </a:xfrm>
        </p:spPr>
        <p:txBody>
          <a:bodyPr>
            <a:normAutofit/>
          </a:bodyPr>
          <a:lstStyle/>
          <a:p>
            <a:pPr algn="ctr"/>
            <a:r>
              <a:rPr lang="en-US" sz="5400" b="1" dirty="0" smtClean="0">
                <a:solidFill>
                  <a:schemeClr val="accent2"/>
                </a:solidFill>
              </a:rPr>
              <a:t>RECAP!</a:t>
            </a:r>
            <a:endParaRPr lang="en-US" sz="5400" b="1" dirty="0">
              <a:solidFill>
                <a:schemeClr val="accent2"/>
              </a:solidFill>
            </a:endParaRPr>
          </a:p>
        </p:txBody>
      </p:sp>
      <p:pic>
        <p:nvPicPr>
          <p:cNvPr id="3074" name="Picture 2" descr="C:\Documents and Settings\flrea\Local Settings\Temporary Internet Files\Content.IE5\WAFDA75N\MC900434805[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9000" y="504092"/>
            <a:ext cx="2666886" cy="266688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28600" y="914400"/>
            <a:ext cx="8153400" cy="707886"/>
          </a:xfrm>
          <a:prstGeom prst="rect">
            <a:avLst/>
          </a:prstGeom>
          <a:noFill/>
        </p:spPr>
        <p:txBody>
          <a:bodyPr wrap="square" rtlCol="0">
            <a:spAutoFit/>
          </a:bodyPr>
          <a:lstStyle/>
          <a:p>
            <a:r>
              <a:rPr lang="en-US" sz="2000" b="1" dirty="0" smtClean="0">
                <a:solidFill>
                  <a:schemeClr val="accent1"/>
                </a:solidFill>
              </a:rPr>
              <a:t>Amendment I: Freedom of religion, speech, assembly, press, and to petition the government</a:t>
            </a:r>
            <a:endParaRPr lang="en-US" sz="2000" b="1" dirty="0">
              <a:solidFill>
                <a:schemeClr val="accent1"/>
              </a:solidFill>
            </a:endParaRPr>
          </a:p>
        </p:txBody>
      </p:sp>
      <p:sp>
        <p:nvSpPr>
          <p:cNvPr id="6" name="TextBox 5"/>
          <p:cNvSpPr txBox="1"/>
          <p:nvPr/>
        </p:nvSpPr>
        <p:spPr>
          <a:xfrm>
            <a:off x="152400" y="2133600"/>
            <a:ext cx="8153400" cy="400110"/>
          </a:xfrm>
          <a:prstGeom prst="rect">
            <a:avLst/>
          </a:prstGeom>
          <a:noFill/>
        </p:spPr>
        <p:txBody>
          <a:bodyPr wrap="square" rtlCol="0">
            <a:spAutoFit/>
          </a:bodyPr>
          <a:lstStyle/>
          <a:p>
            <a:r>
              <a:rPr lang="en-US" sz="2000" b="1" dirty="0" smtClean="0">
                <a:solidFill>
                  <a:schemeClr val="accent2"/>
                </a:solidFill>
              </a:rPr>
              <a:t>Amendment II: Right to bear arms</a:t>
            </a:r>
            <a:endParaRPr lang="en-US" sz="2000" b="1" dirty="0">
              <a:solidFill>
                <a:schemeClr val="accent2"/>
              </a:solidFill>
            </a:endParaRPr>
          </a:p>
        </p:txBody>
      </p:sp>
      <p:sp>
        <p:nvSpPr>
          <p:cNvPr id="7" name="TextBox 6"/>
          <p:cNvSpPr txBox="1"/>
          <p:nvPr/>
        </p:nvSpPr>
        <p:spPr>
          <a:xfrm>
            <a:off x="190471" y="3217870"/>
            <a:ext cx="8153400" cy="400110"/>
          </a:xfrm>
          <a:prstGeom prst="rect">
            <a:avLst/>
          </a:prstGeom>
          <a:noFill/>
        </p:spPr>
        <p:txBody>
          <a:bodyPr wrap="square" rtlCol="0">
            <a:spAutoFit/>
          </a:bodyPr>
          <a:lstStyle/>
          <a:p>
            <a:r>
              <a:rPr lang="en-US" sz="2000" b="1" dirty="0" smtClean="0">
                <a:solidFill>
                  <a:srgbClr val="80D41A"/>
                </a:solidFill>
              </a:rPr>
              <a:t>Amendment III: No quartering of solider in time of peace</a:t>
            </a:r>
            <a:endParaRPr lang="en-US" sz="2000" b="1" dirty="0">
              <a:solidFill>
                <a:srgbClr val="80D41A"/>
              </a:solidFill>
            </a:endParaRPr>
          </a:p>
        </p:txBody>
      </p:sp>
      <p:sp>
        <p:nvSpPr>
          <p:cNvPr id="8" name="TextBox 7"/>
          <p:cNvSpPr txBox="1"/>
          <p:nvPr/>
        </p:nvSpPr>
        <p:spPr>
          <a:xfrm>
            <a:off x="78544" y="4392543"/>
            <a:ext cx="8153400" cy="707886"/>
          </a:xfrm>
          <a:prstGeom prst="rect">
            <a:avLst/>
          </a:prstGeom>
          <a:noFill/>
        </p:spPr>
        <p:txBody>
          <a:bodyPr wrap="square" rtlCol="0">
            <a:spAutoFit/>
          </a:bodyPr>
          <a:lstStyle/>
          <a:p>
            <a:r>
              <a:rPr lang="en-US" sz="2000" b="1" dirty="0" smtClean="0">
                <a:solidFill>
                  <a:schemeClr val="accent4"/>
                </a:solidFill>
              </a:rPr>
              <a:t>Amendment IV: Freedom from unreasonable searches or seizures (without a warrant or probable cause)</a:t>
            </a:r>
            <a:endParaRPr lang="en-US" sz="2000" b="1" dirty="0">
              <a:solidFill>
                <a:schemeClr val="accent4"/>
              </a:solidFill>
            </a:endParaRPr>
          </a:p>
        </p:txBody>
      </p:sp>
      <p:sp>
        <p:nvSpPr>
          <p:cNvPr id="9" name="TextBox 8"/>
          <p:cNvSpPr txBox="1"/>
          <p:nvPr/>
        </p:nvSpPr>
        <p:spPr>
          <a:xfrm>
            <a:off x="232680" y="5341425"/>
            <a:ext cx="8153400" cy="707886"/>
          </a:xfrm>
          <a:prstGeom prst="rect">
            <a:avLst/>
          </a:prstGeom>
          <a:noFill/>
        </p:spPr>
        <p:txBody>
          <a:bodyPr wrap="square" rtlCol="0">
            <a:spAutoFit/>
          </a:bodyPr>
          <a:lstStyle/>
          <a:p>
            <a:r>
              <a:rPr lang="en-US" sz="2000" b="1" dirty="0" smtClean="0">
                <a:solidFill>
                  <a:schemeClr val="accent5"/>
                </a:solidFill>
              </a:rPr>
              <a:t>Amendment V: Freedom from double jeopardy, from self-incrimination, right to due process, and eminent domain  </a:t>
            </a:r>
            <a:endParaRPr lang="en-US" sz="2000" b="1" dirty="0">
              <a:solidFill>
                <a:schemeClr val="accent5"/>
              </a:solidFill>
            </a:endParaRPr>
          </a:p>
        </p:txBody>
      </p:sp>
      <p:pic>
        <p:nvPicPr>
          <p:cNvPr id="10" name="Picture 5" descr="C:\Documents and Settings\flrea\Local Settings\Temporary Internet Files\Content.IE5\L83GLD2Q\MP900439239[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72400" y="1266063"/>
            <a:ext cx="1142943" cy="1142943"/>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Documents and Settings\flrea\Local Settings\Temporary Internet Files\Content.IE5\6QWJWNTB\MC900335989[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81600" y="1946066"/>
            <a:ext cx="1189776" cy="92588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Documents and Settings\flrea\Local Settings\Temporary Internet Files\Content.IE5\ERK1T08N\MC900433829[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754010" y="4283805"/>
            <a:ext cx="925361" cy="925361"/>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Program Files\Microsoft Office\MEDIA\CAGCAT10\j0300840.wm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754010" y="5695367"/>
            <a:ext cx="1237865" cy="1042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029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75"/>
                                        </p:tgtEl>
                                        <p:attrNameLst>
                                          <p:attrName>style.visibility</p:attrName>
                                        </p:attrNameLst>
                                      </p:cBhvr>
                                      <p:to>
                                        <p:strVal val="visible"/>
                                      </p:to>
                                    </p:set>
                                    <p:anim calcmode="lin" valueType="num">
                                      <p:cBhvr additive="base">
                                        <p:cTn id="29" dur="500" fill="hold"/>
                                        <p:tgtEl>
                                          <p:spTgt spid="3075"/>
                                        </p:tgtEl>
                                        <p:attrNameLst>
                                          <p:attrName>ppt_x</p:attrName>
                                        </p:attrNameLst>
                                      </p:cBhvr>
                                      <p:tavLst>
                                        <p:tav tm="0">
                                          <p:val>
                                            <p:strVal val="#ppt_x"/>
                                          </p:val>
                                        </p:tav>
                                        <p:tav tm="100000">
                                          <p:val>
                                            <p:strVal val="#ppt_x"/>
                                          </p:val>
                                        </p:tav>
                                      </p:tavLst>
                                    </p:anim>
                                    <p:anim calcmode="lin" valueType="num">
                                      <p:cBhvr additive="base">
                                        <p:cTn id="30"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076"/>
                                        </p:tgtEl>
                                        <p:attrNameLst>
                                          <p:attrName>style.visibility</p:attrName>
                                        </p:attrNameLst>
                                      </p:cBhvr>
                                      <p:to>
                                        <p:strVal val="visible"/>
                                      </p:to>
                                    </p:set>
                                    <p:anim calcmode="lin" valueType="num">
                                      <p:cBhvr additive="base">
                                        <p:cTn id="49" dur="500" fill="hold"/>
                                        <p:tgtEl>
                                          <p:spTgt spid="3076"/>
                                        </p:tgtEl>
                                        <p:attrNameLst>
                                          <p:attrName>ppt_x</p:attrName>
                                        </p:attrNameLst>
                                      </p:cBhvr>
                                      <p:tavLst>
                                        <p:tav tm="0">
                                          <p:val>
                                            <p:strVal val="#ppt_x"/>
                                          </p:val>
                                        </p:tav>
                                        <p:tav tm="100000">
                                          <p:val>
                                            <p:strVal val="#ppt_x"/>
                                          </p:val>
                                        </p:tav>
                                      </p:tavLst>
                                    </p:anim>
                                    <p:anim calcmode="lin" valueType="num">
                                      <p:cBhvr additive="base">
                                        <p:cTn id="5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077"/>
                                        </p:tgtEl>
                                        <p:attrNameLst>
                                          <p:attrName>style.visibility</p:attrName>
                                        </p:attrNameLst>
                                      </p:cBhvr>
                                      <p:to>
                                        <p:strVal val="visible"/>
                                      </p:to>
                                    </p:set>
                                    <p:anim calcmode="lin" valueType="num">
                                      <p:cBhvr additive="base">
                                        <p:cTn id="59" dur="500" fill="hold"/>
                                        <p:tgtEl>
                                          <p:spTgt spid="3077"/>
                                        </p:tgtEl>
                                        <p:attrNameLst>
                                          <p:attrName>ppt_x</p:attrName>
                                        </p:attrNameLst>
                                      </p:cBhvr>
                                      <p:tavLst>
                                        <p:tav tm="0">
                                          <p:val>
                                            <p:strVal val="#ppt_x"/>
                                          </p:val>
                                        </p:tav>
                                        <p:tav tm="100000">
                                          <p:val>
                                            <p:strVal val="#ppt_x"/>
                                          </p:val>
                                        </p:tav>
                                      </p:tavLst>
                                    </p:anim>
                                    <p:anim calcmode="lin" valueType="num">
                                      <p:cBhvr additive="base">
                                        <p:cTn id="6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84" y="457200"/>
            <a:ext cx="8985315" cy="1066800"/>
          </a:xfrm>
        </p:spPr>
        <p:txBody>
          <a:bodyPr>
            <a:normAutofit fontScale="90000"/>
          </a:bodyPr>
          <a:lstStyle/>
          <a:p>
            <a:r>
              <a:rPr lang="en-US" dirty="0" smtClean="0"/>
              <a:t>Next 5 Amendments in the Bill of Rights</a:t>
            </a:r>
            <a:endParaRPr lang="en-US" dirty="0"/>
          </a:p>
        </p:txBody>
      </p:sp>
      <p:sp>
        <p:nvSpPr>
          <p:cNvPr id="4" name="TextBox 3"/>
          <p:cNvSpPr txBox="1"/>
          <p:nvPr/>
        </p:nvSpPr>
        <p:spPr>
          <a:xfrm>
            <a:off x="158685" y="1825824"/>
            <a:ext cx="8153400" cy="707886"/>
          </a:xfrm>
          <a:prstGeom prst="rect">
            <a:avLst/>
          </a:prstGeom>
          <a:noFill/>
        </p:spPr>
        <p:txBody>
          <a:bodyPr wrap="square" rtlCol="0">
            <a:spAutoFit/>
          </a:bodyPr>
          <a:lstStyle/>
          <a:p>
            <a:r>
              <a:rPr lang="en-US" sz="2000" b="1" dirty="0" smtClean="0">
                <a:solidFill>
                  <a:schemeClr val="accent1"/>
                </a:solidFill>
              </a:rPr>
              <a:t>Amendment VI: Right to a jury trial and the right to counsel (an attorney)</a:t>
            </a:r>
            <a:endParaRPr lang="en-US" sz="2000" b="1" dirty="0">
              <a:solidFill>
                <a:schemeClr val="accent1"/>
              </a:solidFill>
            </a:endParaRPr>
          </a:p>
        </p:txBody>
      </p:sp>
      <p:sp>
        <p:nvSpPr>
          <p:cNvPr id="5" name="TextBox 4"/>
          <p:cNvSpPr txBox="1"/>
          <p:nvPr/>
        </p:nvSpPr>
        <p:spPr>
          <a:xfrm>
            <a:off x="78405" y="2721244"/>
            <a:ext cx="8153400" cy="707886"/>
          </a:xfrm>
          <a:prstGeom prst="rect">
            <a:avLst/>
          </a:prstGeom>
          <a:noFill/>
        </p:spPr>
        <p:txBody>
          <a:bodyPr wrap="square" rtlCol="0">
            <a:spAutoFit/>
          </a:bodyPr>
          <a:lstStyle/>
          <a:p>
            <a:r>
              <a:rPr lang="en-US" sz="2000" b="1" dirty="0" smtClean="0">
                <a:solidFill>
                  <a:schemeClr val="accent2"/>
                </a:solidFill>
              </a:rPr>
              <a:t>Amendment VII: Right to trial by jury in cases with value exceeding $20</a:t>
            </a:r>
            <a:endParaRPr lang="en-US" sz="2000" b="1" dirty="0">
              <a:solidFill>
                <a:schemeClr val="accent2"/>
              </a:solidFill>
            </a:endParaRPr>
          </a:p>
        </p:txBody>
      </p:sp>
      <p:sp>
        <p:nvSpPr>
          <p:cNvPr id="6" name="TextBox 5"/>
          <p:cNvSpPr txBox="1"/>
          <p:nvPr/>
        </p:nvSpPr>
        <p:spPr>
          <a:xfrm>
            <a:off x="116476" y="3805514"/>
            <a:ext cx="8153400" cy="707886"/>
          </a:xfrm>
          <a:prstGeom prst="rect">
            <a:avLst/>
          </a:prstGeom>
          <a:noFill/>
        </p:spPr>
        <p:txBody>
          <a:bodyPr wrap="square" rtlCol="0">
            <a:spAutoFit/>
          </a:bodyPr>
          <a:lstStyle/>
          <a:p>
            <a:r>
              <a:rPr lang="en-US" sz="2000" b="1" dirty="0" smtClean="0">
                <a:solidFill>
                  <a:srgbClr val="80D41A"/>
                </a:solidFill>
              </a:rPr>
              <a:t>Amendment VIII: Freedom from excessive bail and cruel and unusual punishment </a:t>
            </a:r>
            <a:endParaRPr lang="en-US" sz="2000" b="1" dirty="0">
              <a:solidFill>
                <a:srgbClr val="80D41A"/>
              </a:solidFill>
            </a:endParaRPr>
          </a:p>
        </p:txBody>
      </p:sp>
      <p:sp>
        <p:nvSpPr>
          <p:cNvPr id="7" name="TextBox 6"/>
          <p:cNvSpPr txBox="1"/>
          <p:nvPr/>
        </p:nvSpPr>
        <p:spPr>
          <a:xfrm>
            <a:off x="152400" y="4800600"/>
            <a:ext cx="8153400" cy="707886"/>
          </a:xfrm>
          <a:prstGeom prst="rect">
            <a:avLst/>
          </a:prstGeom>
          <a:noFill/>
        </p:spPr>
        <p:txBody>
          <a:bodyPr wrap="square" rtlCol="0">
            <a:spAutoFit/>
          </a:bodyPr>
          <a:lstStyle/>
          <a:p>
            <a:r>
              <a:rPr lang="en-US" sz="2000" b="1" dirty="0" smtClean="0">
                <a:solidFill>
                  <a:schemeClr val="accent4"/>
                </a:solidFill>
              </a:rPr>
              <a:t>Amendment IX: Rights not listed in the Constitution are not to be denied or abused </a:t>
            </a:r>
            <a:endParaRPr lang="en-US" sz="2000" b="1" dirty="0">
              <a:solidFill>
                <a:schemeClr val="accent4"/>
              </a:solidFill>
            </a:endParaRPr>
          </a:p>
        </p:txBody>
      </p:sp>
      <p:sp>
        <p:nvSpPr>
          <p:cNvPr id="8" name="TextBox 7"/>
          <p:cNvSpPr txBox="1"/>
          <p:nvPr/>
        </p:nvSpPr>
        <p:spPr>
          <a:xfrm>
            <a:off x="158685" y="5929069"/>
            <a:ext cx="8153400" cy="707886"/>
          </a:xfrm>
          <a:prstGeom prst="rect">
            <a:avLst/>
          </a:prstGeom>
          <a:noFill/>
        </p:spPr>
        <p:txBody>
          <a:bodyPr wrap="square" rtlCol="0">
            <a:spAutoFit/>
          </a:bodyPr>
          <a:lstStyle/>
          <a:p>
            <a:r>
              <a:rPr lang="en-US" sz="2000" b="1" dirty="0" smtClean="0">
                <a:solidFill>
                  <a:schemeClr val="accent5"/>
                </a:solidFill>
              </a:rPr>
              <a:t>Amendment X: Those powers not given or prohibited to the national government are reserved for the states. </a:t>
            </a:r>
            <a:endParaRPr lang="en-US" sz="2000" b="1" dirty="0">
              <a:solidFill>
                <a:schemeClr val="accent5"/>
              </a:solidFill>
            </a:endParaRPr>
          </a:p>
        </p:txBody>
      </p:sp>
    </p:spTree>
    <p:extLst>
      <p:ext uri="{BB962C8B-B14F-4D97-AF65-F5344CB8AC3E}">
        <p14:creationId xmlns:p14="http://schemas.microsoft.com/office/powerpoint/2010/main" xmlns="" val="342365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Amendment VI </a:t>
            </a:r>
            <a:r>
              <a:rPr lang="en-US" sz="3200" i="1" dirty="0" smtClean="0"/>
              <a:t>(Sixth Amendment)</a:t>
            </a:r>
            <a:endParaRPr lang="en-US" sz="3200" i="1" dirty="0"/>
          </a:p>
        </p:txBody>
      </p:sp>
      <p:sp>
        <p:nvSpPr>
          <p:cNvPr id="3" name="Content Placeholder 2"/>
          <p:cNvSpPr>
            <a:spLocks noGrp="1"/>
          </p:cNvSpPr>
          <p:nvPr>
            <p:ph idx="1"/>
          </p:nvPr>
        </p:nvSpPr>
        <p:spPr/>
        <p:txBody>
          <a:bodyPr>
            <a:normAutofit lnSpcReduction="10000"/>
          </a:bodyPr>
          <a:lstStyle/>
          <a:p>
            <a:r>
              <a:rPr lang="en-US" dirty="0"/>
              <a:t>In all criminal prosecutions, the accused shall enjoy the right to a </a:t>
            </a:r>
            <a:r>
              <a:rPr lang="en-US" b="1" dirty="0">
                <a:solidFill>
                  <a:schemeClr val="accent2"/>
                </a:solidFill>
              </a:rPr>
              <a:t>speedy and public trial</a:t>
            </a:r>
            <a:r>
              <a:rPr lang="en-US" dirty="0"/>
              <a:t>, by an </a:t>
            </a:r>
            <a:r>
              <a:rPr lang="en-US" b="1" dirty="0">
                <a:solidFill>
                  <a:schemeClr val="accent2"/>
                </a:solidFill>
              </a:rPr>
              <a:t>impartial jury </a:t>
            </a:r>
            <a:r>
              <a:rPr lang="en-US" dirty="0"/>
              <a:t>of the State and district wherein the crime shall have been committed, which district shall have been previously ascertained by law, and to be informed of the nature and cause of the accusation; </a:t>
            </a:r>
            <a:r>
              <a:rPr lang="en-US" b="1" dirty="0">
                <a:solidFill>
                  <a:schemeClr val="accent2"/>
                </a:solidFill>
              </a:rPr>
              <a:t>to be confronted with the witnesses against him</a:t>
            </a:r>
            <a:r>
              <a:rPr lang="en-US" dirty="0"/>
              <a:t>; to have compulsory process for obtaining witnesses in his favor, and to have the </a:t>
            </a:r>
            <a:r>
              <a:rPr lang="en-US" b="1" dirty="0">
                <a:solidFill>
                  <a:schemeClr val="accent2"/>
                </a:solidFill>
              </a:rPr>
              <a:t>Assistance of Counsel for his </a:t>
            </a:r>
            <a:r>
              <a:rPr lang="en-US" b="1" dirty="0" err="1">
                <a:solidFill>
                  <a:schemeClr val="accent2"/>
                </a:solidFill>
              </a:rPr>
              <a:t>defence</a:t>
            </a:r>
            <a:r>
              <a:rPr lang="en-US" b="1" dirty="0">
                <a:solidFill>
                  <a:schemeClr val="accent2"/>
                </a:solidFill>
              </a:rPr>
              <a:t>.</a:t>
            </a:r>
          </a:p>
        </p:txBody>
      </p:sp>
    </p:spTree>
    <p:extLst>
      <p:ext uri="{BB962C8B-B14F-4D97-AF65-F5344CB8AC3E}">
        <p14:creationId xmlns:p14="http://schemas.microsoft.com/office/powerpoint/2010/main" xmlns="" val="1389192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smtClean="0">
                <a:solidFill>
                  <a:schemeClr val="accent2"/>
                </a:solidFill>
              </a:rPr>
              <a:t>Right to a speedy </a:t>
            </a:r>
            <a:r>
              <a:rPr lang="en-US" b="1" dirty="0">
                <a:solidFill>
                  <a:schemeClr val="accent2"/>
                </a:solidFill>
              </a:rPr>
              <a:t>and public trial</a:t>
            </a:r>
            <a:endParaRPr lang="en-US" dirty="0"/>
          </a:p>
        </p:txBody>
      </p:sp>
      <p:sp>
        <p:nvSpPr>
          <p:cNvPr id="4" name="Rectangle 20"/>
          <p:cNvSpPr>
            <a:spLocks noChangeArrowheads="1"/>
          </p:cNvSpPr>
          <p:nvPr/>
        </p:nvSpPr>
        <p:spPr bwMode="auto">
          <a:xfrm>
            <a:off x="347662" y="2133600"/>
            <a:ext cx="8534400" cy="1219200"/>
          </a:xfrm>
          <a:prstGeom prst="rect">
            <a:avLst/>
          </a:prstGeom>
          <a:solidFill>
            <a:schemeClr val="accent2"/>
          </a:solidFill>
          <a:ln w="9525">
            <a:solidFill>
              <a:schemeClr val="tx1"/>
            </a:solidFill>
            <a:miter lim="800000"/>
            <a:headEnd/>
            <a:tailEnd/>
          </a:ln>
        </p:spPr>
        <p:txBody>
          <a:bodyPr anchor="ctr"/>
          <a:lstStyle/>
          <a:p>
            <a:pPr algn="ctr"/>
            <a:r>
              <a:rPr lang="en-US" sz="2800" dirty="0" smtClean="0"/>
              <a:t>Why would a “speedy and public trial” be important? </a:t>
            </a:r>
            <a:endParaRPr lang="en-US" sz="2800" dirty="0"/>
          </a:p>
        </p:txBody>
      </p:sp>
      <p:pic>
        <p:nvPicPr>
          <p:cNvPr id="11266" name="Picture 2" descr="C:\Documents and Settings\flrea\Local Settings\Temporary Internet Files\Content.IE5\7OTE7IS6\MC900287175[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74056" y="3561238"/>
            <a:ext cx="1881612" cy="2516863"/>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descr="C:\Documents and Settings\flrea\Local Settings\Temporary Internet Files\Content.IE5\00K2A6ZT\MC900287179[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67400" y="3561238"/>
            <a:ext cx="3014662" cy="2499511"/>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C:\Documents and Settings\flrea\Local Settings\Temporary Internet Files\Content.IE5\MIT1Q49H\MC900287177[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9541" y="3561238"/>
            <a:ext cx="2983259" cy="24995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2035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533400" y="304801"/>
            <a:ext cx="81534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txBox="1">
            <a:spLocks/>
          </p:cNvSpPr>
          <p:nvPr/>
        </p:nvSpPr>
        <p:spPr>
          <a:xfrm>
            <a:off x="228600" y="1143000"/>
            <a:ext cx="8686800" cy="3886200"/>
          </a:xfrm>
          <a:prstGeom prst="rect">
            <a:avLst/>
          </a:prstGeom>
        </p:spPr>
        <p:txBody>
          <a:bodyPr anchor="b">
            <a:normAutofit fontScale="90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n-US" sz="4800" b="1" dirty="0" smtClean="0">
                <a:solidFill>
                  <a:schemeClr val="accent4"/>
                </a:solidFill>
                <a:latin typeface="Kristen ITC" pitchFamily="66" charset="0"/>
              </a:rPr>
              <a:t>The United States Constitution:</a:t>
            </a:r>
          </a:p>
          <a:p>
            <a:pPr marL="571500" indent="-571500" fontAlgn="auto">
              <a:spcAft>
                <a:spcPts val="0"/>
              </a:spcAft>
              <a:buFont typeface="Arial" pitchFamily="34" charset="0"/>
              <a:buChar char="•"/>
              <a:defRPr/>
            </a:pPr>
            <a:r>
              <a:rPr lang="en-US" b="1" dirty="0" smtClean="0">
                <a:solidFill>
                  <a:schemeClr val="accent5"/>
                </a:solidFill>
              </a:rPr>
              <a:t>Sets up the government</a:t>
            </a:r>
          </a:p>
          <a:p>
            <a:pPr marL="571500" indent="-571500" fontAlgn="auto">
              <a:spcAft>
                <a:spcPts val="0"/>
              </a:spcAft>
              <a:buFont typeface="Arial" pitchFamily="34" charset="0"/>
              <a:buChar char="•"/>
              <a:defRPr/>
            </a:pPr>
            <a:r>
              <a:rPr lang="en-US" b="1" dirty="0" smtClean="0"/>
              <a:t>Defines powers and limits of the government</a:t>
            </a:r>
          </a:p>
          <a:p>
            <a:pPr marL="571500" indent="-571500" fontAlgn="auto">
              <a:spcAft>
                <a:spcPts val="0"/>
              </a:spcAft>
              <a:buFont typeface="Arial" pitchFamily="34" charset="0"/>
              <a:buChar char="•"/>
              <a:defRPr/>
            </a:pPr>
            <a:r>
              <a:rPr lang="en-US" b="1" dirty="0" smtClean="0">
                <a:solidFill>
                  <a:schemeClr val="accent6"/>
                </a:solidFill>
              </a:rPr>
              <a:t>Lists some of the rights of the people</a:t>
            </a:r>
          </a:p>
          <a:p>
            <a:pPr marL="571500" indent="-571500" fontAlgn="auto">
              <a:spcAft>
                <a:spcPts val="0"/>
              </a:spcAft>
              <a:buFont typeface="Arial" pitchFamily="34" charset="0"/>
              <a:buChar char="•"/>
              <a:defRPr/>
            </a:pPr>
            <a:endParaRPr lang="en-US" dirty="0">
              <a:solidFill>
                <a:schemeClr val="accent4"/>
              </a:solidFill>
            </a:endParaRPr>
          </a:p>
        </p:txBody>
      </p:sp>
      <p:sp>
        <p:nvSpPr>
          <p:cNvPr id="5" name="TextBox 4"/>
          <p:cNvSpPr txBox="1">
            <a:spLocks noChangeArrowheads="1"/>
          </p:cNvSpPr>
          <p:nvPr/>
        </p:nvSpPr>
        <p:spPr bwMode="auto">
          <a:xfrm>
            <a:off x="800100" y="4800600"/>
            <a:ext cx="76200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dirty="0">
                <a:solidFill>
                  <a:srgbClr val="80D41A"/>
                </a:solidFill>
                <a:latin typeface="Century Gothic" pitchFamily="34" charset="0"/>
              </a:rPr>
              <a:t>The social contract created between the government and the people in the U.S. Constitution is what makes us a Constitutional Government. </a:t>
            </a:r>
          </a:p>
          <a:p>
            <a:pPr algn="ctr" eaLnBrk="1" hangingPunct="1"/>
            <a:endParaRPr lang="en-US" sz="2000" b="1" dirty="0">
              <a:solidFill>
                <a:srgbClr val="80D41A"/>
              </a:solidFill>
              <a:latin typeface="Century Gothic" pitchFamily="34" charset="0"/>
            </a:endParaRPr>
          </a:p>
        </p:txBody>
      </p:sp>
      <p:sp>
        <p:nvSpPr>
          <p:cNvPr id="2" name="TextBox 1"/>
          <p:cNvSpPr txBox="1"/>
          <p:nvPr/>
        </p:nvSpPr>
        <p:spPr>
          <a:xfrm>
            <a:off x="939800" y="4800600"/>
            <a:ext cx="7480300" cy="1815882"/>
          </a:xfrm>
          <a:prstGeom prst="rect">
            <a:avLst/>
          </a:prstGeom>
          <a:noFill/>
        </p:spPr>
        <p:txBody>
          <a:bodyPr wrap="square" rtlCol="0">
            <a:spAutoFit/>
          </a:bodyPr>
          <a:lstStyle/>
          <a:p>
            <a:pPr algn="ctr"/>
            <a:r>
              <a:rPr lang="en-US" sz="2800" b="1" dirty="0" smtClean="0">
                <a:solidFill>
                  <a:schemeClr val="accent2"/>
                </a:solidFill>
              </a:rPr>
              <a:t>What are our rights as citizens of the United States according to the Constitution? Where do we find these rights?</a:t>
            </a:r>
            <a:endParaRPr lang="en-US" sz="2800" b="1" dirty="0">
              <a:solidFill>
                <a:schemeClr val="accent2"/>
              </a:solidFill>
            </a:endParaRPr>
          </a:p>
        </p:txBody>
      </p:sp>
    </p:spTree>
    <p:extLst>
      <p:ext uri="{BB962C8B-B14F-4D97-AF65-F5344CB8AC3E}">
        <p14:creationId xmlns:p14="http://schemas.microsoft.com/office/powerpoint/2010/main" xmlns="" val="286107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5">
                                            <p:txEl>
                                              <p:pRg st="0" end="0"/>
                                            </p:txEl>
                                          </p:spTgt>
                                        </p:tgtEl>
                                      </p:cBhvr>
                                    </p:animEffect>
                                    <p:set>
                                      <p:cBhvr>
                                        <p:cTn id="27" dur="1" fill="hold">
                                          <p:stCondLst>
                                            <p:cond delay="499"/>
                                          </p:stCondLst>
                                        </p:cTn>
                                        <p:tgtEl>
                                          <p:spTgt spid="5">
                                            <p:txEl>
                                              <p:pRg st="0" end="0"/>
                                            </p:txEl>
                                          </p:spTgt>
                                        </p:tgtEl>
                                        <p:attrNameLst>
                                          <p:attrName>style.visibility</p:attrName>
                                        </p:attrNameLst>
                                      </p:cBhvr>
                                      <p:to>
                                        <p:strVal val="hidden"/>
                                      </p:to>
                                    </p:set>
                                  </p:childTnLst>
                                </p:cTn>
                              </p:par>
                              <p:par>
                                <p:cTn id="28" presetID="32" presetClass="emph" presetSubtype="0" fill="hold" nodeType="withEffect">
                                  <p:stCondLst>
                                    <p:cond delay="0"/>
                                  </p:stCondLst>
                                  <p:childTnLst>
                                    <p:animRot by="120000">
                                      <p:cBhvr>
                                        <p:cTn id="29" dur="100" fill="hold">
                                          <p:stCondLst>
                                            <p:cond delay="0"/>
                                          </p:stCondLst>
                                        </p:cTn>
                                        <p:tgtEl>
                                          <p:spTgt spid="4">
                                            <p:txEl>
                                              <p:pRg st="3" end="3"/>
                                            </p:txEl>
                                          </p:spTgt>
                                        </p:tgtEl>
                                        <p:attrNameLst>
                                          <p:attrName>r</p:attrName>
                                        </p:attrNameLst>
                                      </p:cBhvr>
                                    </p:animRot>
                                    <p:animRot by="-240000">
                                      <p:cBhvr>
                                        <p:cTn id="30" dur="200" fill="hold">
                                          <p:stCondLst>
                                            <p:cond delay="200"/>
                                          </p:stCondLst>
                                        </p:cTn>
                                        <p:tgtEl>
                                          <p:spTgt spid="4">
                                            <p:txEl>
                                              <p:pRg st="3" end="3"/>
                                            </p:txEl>
                                          </p:spTgt>
                                        </p:tgtEl>
                                        <p:attrNameLst>
                                          <p:attrName>r</p:attrName>
                                        </p:attrNameLst>
                                      </p:cBhvr>
                                    </p:animRot>
                                    <p:animRot by="240000">
                                      <p:cBhvr>
                                        <p:cTn id="31" dur="200" fill="hold">
                                          <p:stCondLst>
                                            <p:cond delay="400"/>
                                          </p:stCondLst>
                                        </p:cTn>
                                        <p:tgtEl>
                                          <p:spTgt spid="4">
                                            <p:txEl>
                                              <p:pRg st="3" end="3"/>
                                            </p:txEl>
                                          </p:spTgt>
                                        </p:tgtEl>
                                        <p:attrNameLst>
                                          <p:attrName>r</p:attrName>
                                        </p:attrNameLst>
                                      </p:cBhvr>
                                    </p:animRot>
                                    <p:animRot by="-240000">
                                      <p:cBhvr>
                                        <p:cTn id="32" dur="200" fill="hold">
                                          <p:stCondLst>
                                            <p:cond delay="600"/>
                                          </p:stCondLst>
                                        </p:cTn>
                                        <p:tgtEl>
                                          <p:spTgt spid="4">
                                            <p:txEl>
                                              <p:pRg st="3" end="3"/>
                                            </p:txEl>
                                          </p:spTgt>
                                        </p:tgtEl>
                                        <p:attrNameLst>
                                          <p:attrName>r</p:attrName>
                                        </p:attrNameLst>
                                      </p:cBhvr>
                                    </p:animRot>
                                    <p:animRot by="120000">
                                      <p:cBhvr>
                                        <p:cTn id="33" dur="200" fill="hold">
                                          <p:stCondLst>
                                            <p:cond delay="800"/>
                                          </p:stCondLst>
                                        </p:cTn>
                                        <p:tgtEl>
                                          <p:spTgt spid="4">
                                            <p:txEl>
                                              <p:pRg st="3" end="3"/>
                                            </p:txEl>
                                          </p:spTgt>
                                        </p:tgtEl>
                                        <p:attrNameLst>
                                          <p:attrName>r</p:attrName>
                                        </p:attrNameLst>
                                      </p:cBhvr>
                                    </p:animRot>
                                  </p:childTnLst>
                                </p:cTn>
                              </p:par>
                              <p:par>
                                <p:cTn id="34" presetID="10"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15707" y="457200"/>
            <a:ext cx="8229600" cy="1066800"/>
          </a:xfrm>
        </p:spPr>
        <p:txBody>
          <a:bodyPr/>
          <a:lstStyle/>
          <a:p>
            <a:r>
              <a:rPr lang="en-US" b="1" dirty="0">
                <a:solidFill>
                  <a:schemeClr val="accent2"/>
                </a:solidFill>
              </a:rPr>
              <a:t>impartial jury</a:t>
            </a:r>
            <a:endParaRPr lang="en-US" dirty="0"/>
          </a:p>
        </p:txBody>
      </p:sp>
      <p:sp>
        <p:nvSpPr>
          <p:cNvPr id="4" name="Rectangle 20"/>
          <p:cNvSpPr>
            <a:spLocks noChangeArrowheads="1"/>
          </p:cNvSpPr>
          <p:nvPr/>
        </p:nvSpPr>
        <p:spPr bwMode="auto">
          <a:xfrm>
            <a:off x="347662" y="1371600"/>
            <a:ext cx="8534400" cy="1676400"/>
          </a:xfrm>
          <a:prstGeom prst="rect">
            <a:avLst/>
          </a:prstGeom>
          <a:solidFill>
            <a:schemeClr val="accent2"/>
          </a:solidFill>
          <a:ln w="9525">
            <a:solidFill>
              <a:schemeClr val="tx1"/>
            </a:solidFill>
            <a:miter lim="800000"/>
            <a:headEnd/>
            <a:tailEnd/>
          </a:ln>
        </p:spPr>
        <p:txBody>
          <a:bodyPr anchor="ctr"/>
          <a:lstStyle/>
          <a:p>
            <a:pPr algn="ctr"/>
            <a:r>
              <a:rPr lang="en-US" sz="2800" dirty="0"/>
              <a:t>impartial: having no direct involvement or interest and not favoring one person or side more than another</a:t>
            </a:r>
          </a:p>
        </p:txBody>
      </p:sp>
      <p:sp>
        <p:nvSpPr>
          <p:cNvPr id="3" name="TextBox 2"/>
          <p:cNvSpPr txBox="1"/>
          <p:nvPr/>
        </p:nvSpPr>
        <p:spPr>
          <a:xfrm>
            <a:off x="2464569" y="4854905"/>
            <a:ext cx="4648200" cy="1384995"/>
          </a:xfrm>
          <a:prstGeom prst="rect">
            <a:avLst/>
          </a:prstGeom>
          <a:noFill/>
        </p:spPr>
        <p:txBody>
          <a:bodyPr wrap="square" rtlCol="0">
            <a:spAutoFit/>
          </a:bodyPr>
          <a:lstStyle/>
          <a:p>
            <a:pPr algn="ctr"/>
            <a:r>
              <a:rPr lang="en-US" sz="2800" b="1" dirty="0" smtClean="0">
                <a:solidFill>
                  <a:schemeClr val="accent6"/>
                </a:solidFill>
              </a:rPr>
              <a:t>Why is an impartial jury important in our justice system?</a:t>
            </a:r>
            <a:endParaRPr lang="en-US" sz="2800" b="1" dirty="0">
              <a:solidFill>
                <a:schemeClr val="accent6"/>
              </a:solidFill>
            </a:endParaRPr>
          </a:p>
        </p:txBody>
      </p:sp>
      <p:pic>
        <p:nvPicPr>
          <p:cNvPr id="8194" name="Picture 2" descr="C:\Documents and Settings\flrea\Local Settings\Temporary Internet Files\Content.IE5\6QWJWNTB\MC900287626[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856" y="4854905"/>
            <a:ext cx="2362713" cy="18658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Documents and Settings\flrea\Local Settings\Temporary Internet Files\Content.IE5\1MQK6FTF\MC900024467[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75898" y="4754087"/>
            <a:ext cx="1752600" cy="193736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4"/>
          <p:cNvSpPr>
            <a:spLocks noChangeArrowheads="1"/>
          </p:cNvSpPr>
          <p:nvPr/>
        </p:nvSpPr>
        <p:spPr bwMode="auto">
          <a:xfrm>
            <a:off x="347662" y="3176619"/>
            <a:ext cx="8534400" cy="1257300"/>
          </a:xfrm>
          <a:prstGeom prst="rect">
            <a:avLst/>
          </a:prstGeom>
          <a:solidFill>
            <a:schemeClr val="accent2"/>
          </a:solidFill>
          <a:ln w="9525">
            <a:solidFill>
              <a:schemeClr val="tx1"/>
            </a:solidFill>
            <a:miter lim="800000"/>
            <a:headEnd/>
            <a:tailEnd/>
          </a:ln>
        </p:spPr>
        <p:txBody>
          <a:bodyPr anchor="ctr"/>
          <a:lstStyle/>
          <a:p>
            <a:pPr algn="ctr"/>
            <a:r>
              <a:rPr lang="en-US" sz="2800" dirty="0"/>
              <a:t>Jury: a group of persons selected and sworn to give a decision/verdict based on facts in a legal case</a:t>
            </a:r>
            <a:r>
              <a:rPr lang="en-US" sz="2800" u="sng" dirty="0"/>
              <a:t/>
            </a:r>
            <a:br>
              <a:rPr lang="en-US" sz="2800" u="sng" dirty="0"/>
            </a:br>
            <a:endParaRPr lang="en-US" sz="2800" u="sng" dirty="0" smtClean="0"/>
          </a:p>
        </p:txBody>
      </p:sp>
    </p:spTree>
    <p:extLst>
      <p:ext uri="{BB962C8B-B14F-4D97-AF65-F5344CB8AC3E}">
        <p14:creationId xmlns:p14="http://schemas.microsoft.com/office/powerpoint/2010/main" xmlns="" val="105044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00062" y="990600"/>
            <a:ext cx="8229600" cy="1066800"/>
          </a:xfrm>
        </p:spPr>
        <p:txBody>
          <a:bodyPr>
            <a:normAutofit fontScale="90000"/>
          </a:bodyPr>
          <a:lstStyle/>
          <a:p>
            <a:r>
              <a:rPr lang="en-US" b="1" dirty="0">
                <a:solidFill>
                  <a:schemeClr val="accent2"/>
                </a:solidFill>
              </a:rPr>
              <a:t>to be confronted with the witnesses against him</a:t>
            </a:r>
            <a:endParaRPr lang="en-US" dirty="0"/>
          </a:p>
        </p:txBody>
      </p:sp>
      <p:sp>
        <p:nvSpPr>
          <p:cNvPr id="4" name="Rectangle 20"/>
          <p:cNvSpPr>
            <a:spLocks noChangeArrowheads="1"/>
          </p:cNvSpPr>
          <p:nvPr/>
        </p:nvSpPr>
        <p:spPr bwMode="auto">
          <a:xfrm>
            <a:off x="347662" y="2286000"/>
            <a:ext cx="8534400" cy="1676400"/>
          </a:xfrm>
          <a:prstGeom prst="rect">
            <a:avLst/>
          </a:prstGeom>
          <a:solidFill>
            <a:schemeClr val="accent2"/>
          </a:solidFill>
          <a:ln w="9525">
            <a:solidFill>
              <a:schemeClr val="tx1"/>
            </a:solidFill>
            <a:miter lim="800000"/>
            <a:headEnd/>
            <a:tailEnd/>
          </a:ln>
        </p:spPr>
        <p:txBody>
          <a:bodyPr anchor="ctr"/>
          <a:lstStyle/>
          <a:p>
            <a:pPr algn="ctr"/>
            <a:r>
              <a:rPr lang="en-US" sz="2800" dirty="0" smtClean="0"/>
              <a:t>Confronted with witness: the right to question all witnesses who offer testimony (oral or written evidence in court) against the accused</a:t>
            </a:r>
            <a:endParaRPr lang="en-US" sz="2800" dirty="0"/>
          </a:p>
        </p:txBody>
      </p:sp>
      <p:pic>
        <p:nvPicPr>
          <p:cNvPr id="9218" name="Picture 2" descr="C:\Documents and Settings\flrea\Local Settings\Temporary Internet Files\Content.IE5\J53TWFJT\MC900287181[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5797" y="4572000"/>
            <a:ext cx="2358291" cy="2029485"/>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C:\Documents and Settings\flrea\Local Settings\Temporary Internet Files\Content.IE5\7BHSJT2H\MC900287184[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32342" y="4572000"/>
            <a:ext cx="2549720" cy="19685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811853" y="4432580"/>
            <a:ext cx="3276600" cy="2308324"/>
          </a:xfrm>
          <a:prstGeom prst="rect">
            <a:avLst/>
          </a:prstGeom>
          <a:noFill/>
        </p:spPr>
        <p:txBody>
          <a:bodyPr wrap="square" rtlCol="0">
            <a:spAutoFit/>
          </a:bodyPr>
          <a:lstStyle/>
          <a:p>
            <a:pPr algn="ctr"/>
            <a:r>
              <a:rPr lang="en-US" sz="2400" b="1" dirty="0" smtClean="0">
                <a:solidFill>
                  <a:schemeClr val="accent6"/>
                </a:solidFill>
              </a:rPr>
              <a:t>Why is it important to question all witnesses offering evidence against those accused of crimes? </a:t>
            </a:r>
            <a:endParaRPr lang="en-US" sz="2400" b="1" dirty="0">
              <a:solidFill>
                <a:schemeClr val="accent6"/>
              </a:solidFill>
            </a:endParaRPr>
          </a:p>
        </p:txBody>
      </p:sp>
    </p:spTree>
    <p:extLst>
      <p:ext uri="{BB962C8B-B14F-4D97-AF65-F5344CB8AC3E}">
        <p14:creationId xmlns:p14="http://schemas.microsoft.com/office/powerpoint/2010/main" xmlns="" val="386874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81000" y="490537"/>
            <a:ext cx="8610600" cy="1066800"/>
          </a:xfrm>
        </p:spPr>
        <p:txBody>
          <a:bodyPr>
            <a:normAutofit fontScale="90000"/>
          </a:bodyPr>
          <a:lstStyle/>
          <a:p>
            <a:r>
              <a:rPr lang="en-US" b="1" dirty="0">
                <a:solidFill>
                  <a:schemeClr val="accent2"/>
                </a:solidFill>
              </a:rPr>
              <a:t>Assistance of Counsel for his </a:t>
            </a:r>
            <a:r>
              <a:rPr lang="en-US" b="1" dirty="0" smtClean="0">
                <a:solidFill>
                  <a:schemeClr val="accent2"/>
                </a:solidFill>
              </a:rPr>
              <a:t>defense*</a:t>
            </a:r>
            <a:endParaRPr lang="en-US" dirty="0"/>
          </a:p>
        </p:txBody>
      </p:sp>
      <p:sp>
        <p:nvSpPr>
          <p:cNvPr id="5" name="Rectangle 5"/>
          <p:cNvSpPr>
            <a:spLocks noChangeArrowheads="1"/>
          </p:cNvSpPr>
          <p:nvPr/>
        </p:nvSpPr>
        <p:spPr bwMode="auto">
          <a:xfrm>
            <a:off x="4953000" y="2209800"/>
            <a:ext cx="3886200" cy="2939534"/>
          </a:xfrm>
          <a:prstGeom prst="rect">
            <a:avLst/>
          </a:prstGeom>
          <a:solidFill>
            <a:schemeClr val="accent2"/>
          </a:solidFill>
          <a:ln w="9525">
            <a:solidFill>
              <a:schemeClr val="tx1"/>
            </a:solidFill>
            <a:miter lim="800000"/>
            <a:headEnd/>
            <a:tailEnd/>
          </a:ln>
        </p:spPr>
        <p:txBody>
          <a:bodyPr anchor="ctr"/>
          <a:lstStyle/>
          <a:p>
            <a:pPr algn="ctr"/>
            <a:r>
              <a:rPr lang="en-US" sz="2800" u="sng" dirty="0"/>
              <a:t>Assistance of Counsel:</a:t>
            </a:r>
            <a:r>
              <a:rPr lang="en-US" sz="2800" dirty="0"/>
              <a:t> the right to </a:t>
            </a:r>
            <a:r>
              <a:rPr lang="en-US" sz="2800" dirty="0" smtClean="0"/>
              <a:t>a </a:t>
            </a:r>
            <a:r>
              <a:rPr lang="en-US" sz="2800" b="1" dirty="0"/>
              <a:t>lawyer</a:t>
            </a:r>
            <a:r>
              <a:rPr lang="en-US" sz="2800" dirty="0"/>
              <a:t> during a criminal </a:t>
            </a:r>
            <a:r>
              <a:rPr lang="en-US" sz="2800" dirty="0" smtClean="0"/>
              <a:t>case, even if you cannot afford one</a:t>
            </a:r>
            <a:endParaRPr lang="en-US" sz="2800" dirty="0"/>
          </a:p>
        </p:txBody>
      </p:sp>
      <p:sp>
        <p:nvSpPr>
          <p:cNvPr id="8" name="TextBox 7"/>
          <p:cNvSpPr txBox="1"/>
          <p:nvPr/>
        </p:nvSpPr>
        <p:spPr>
          <a:xfrm>
            <a:off x="533400" y="1277779"/>
            <a:ext cx="8153400" cy="246221"/>
          </a:xfrm>
          <a:prstGeom prst="rect">
            <a:avLst/>
          </a:prstGeom>
          <a:noFill/>
        </p:spPr>
        <p:txBody>
          <a:bodyPr wrap="square" rtlCol="0">
            <a:spAutoFit/>
          </a:bodyPr>
          <a:lstStyle/>
          <a:p>
            <a:pPr algn="ctr"/>
            <a:r>
              <a:rPr lang="en-US" sz="1000" dirty="0" smtClean="0"/>
              <a:t>The original text of the U.S. Constitution reads “</a:t>
            </a:r>
            <a:r>
              <a:rPr lang="en-US" sz="1000" dirty="0" err="1" smtClean="0"/>
              <a:t>defence</a:t>
            </a:r>
            <a:r>
              <a:rPr lang="en-US" sz="1000" dirty="0" smtClean="0"/>
              <a:t>”. Please note correct spelling is “defense”.</a:t>
            </a:r>
            <a:endParaRPr lang="en-US" sz="1000" dirty="0"/>
          </a:p>
        </p:txBody>
      </p:sp>
      <p:pic>
        <p:nvPicPr>
          <p:cNvPr id="1026" name="Picture 2" descr="C:\Documents and Settings\flrea\Local Settings\Temporary Internet Files\Content.IE5\ERK1T08N\MC900287624[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2242" y="2209800"/>
            <a:ext cx="4097929" cy="304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244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sz="4400" dirty="0" smtClean="0"/>
              <a:t>Amendment VII </a:t>
            </a:r>
            <a:r>
              <a:rPr lang="en-US" sz="3600" i="1" dirty="0" smtClean="0"/>
              <a:t>(Seventh Amendment)</a:t>
            </a:r>
            <a:endParaRPr lang="en-US" sz="3600" i="1" dirty="0"/>
          </a:p>
        </p:txBody>
      </p:sp>
      <p:sp>
        <p:nvSpPr>
          <p:cNvPr id="3" name="Content Placeholder 2"/>
          <p:cNvSpPr>
            <a:spLocks noGrp="1"/>
          </p:cNvSpPr>
          <p:nvPr>
            <p:ph idx="1"/>
          </p:nvPr>
        </p:nvSpPr>
        <p:spPr>
          <a:xfrm>
            <a:off x="457200" y="2249424"/>
            <a:ext cx="8229600" cy="3008376"/>
          </a:xfrm>
        </p:spPr>
        <p:txBody>
          <a:bodyPr/>
          <a:lstStyle/>
          <a:p>
            <a:r>
              <a:rPr lang="en-US" dirty="0"/>
              <a:t>In Suits at common law, where the value in controversy shall exceed twenty dollars, the right of </a:t>
            </a:r>
            <a:r>
              <a:rPr lang="en-US" b="1" dirty="0">
                <a:solidFill>
                  <a:schemeClr val="accent2"/>
                </a:solidFill>
              </a:rPr>
              <a:t>trial by jury </a:t>
            </a:r>
            <a:r>
              <a:rPr lang="en-US" dirty="0"/>
              <a:t>shall be preserved, and no fact tried by a jury, shall be otherwise re-examined in any Court of the United States, than according to the rules of the common law.</a:t>
            </a:r>
          </a:p>
          <a:p>
            <a:endParaRPr lang="en-US" dirty="0"/>
          </a:p>
        </p:txBody>
      </p:sp>
    </p:spTree>
    <p:extLst>
      <p:ext uri="{BB962C8B-B14F-4D97-AF65-F5344CB8AC3E}">
        <p14:creationId xmlns:p14="http://schemas.microsoft.com/office/powerpoint/2010/main" xmlns="" val="2157371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81012" y="463723"/>
            <a:ext cx="8229600" cy="1066800"/>
          </a:xfrm>
        </p:spPr>
        <p:txBody>
          <a:bodyPr/>
          <a:lstStyle/>
          <a:p>
            <a:r>
              <a:rPr lang="en-US" b="1" dirty="0" smtClean="0">
                <a:solidFill>
                  <a:schemeClr val="accent2"/>
                </a:solidFill>
              </a:rPr>
              <a:t>…trial </a:t>
            </a:r>
            <a:r>
              <a:rPr lang="en-US" b="1" dirty="0">
                <a:solidFill>
                  <a:schemeClr val="accent2"/>
                </a:solidFill>
              </a:rPr>
              <a:t>by </a:t>
            </a:r>
            <a:r>
              <a:rPr lang="en-US" b="1" dirty="0" smtClean="0">
                <a:solidFill>
                  <a:schemeClr val="accent2"/>
                </a:solidFill>
              </a:rPr>
              <a:t>jury…</a:t>
            </a:r>
            <a:endParaRPr lang="en-US" dirty="0"/>
          </a:p>
        </p:txBody>
      </p:sp>
      <p:sp>
        <p:nvSpPr>
          <p:cNvPr id="4" name="Rectangle 4"/>
          <p:cNvSpPr>
            <a:spLocks noChangeArrowheads="1"/>
          </p:cNvSpPr>
          <p:nvPr/>
        </p:nvSpPr>
        <p:spPr bwMode="auto">
          <a:xfrm>
            <a:off x="442912" y="1524000"/>
            <a:ext cx="8305800" cy="2514600"/>
          </a:xfrm>
          <a:prstGeom prst="rect">
            <a:avLst/>
          </a:prstGeom>
          <a:solidFill>
            <a:schemeClr val="accent2"/>
          </a:solidFill>
          <a:ln w="9525">
            <a:solidFill>
              <a:schemeClr val="tx1"/>
            </a:solidFill>
            <a:miter lim="800000"/>
            <a:headEnd/>
            <a:tailEnd/>
          </a:ln>
        </p:spPr>
        <p:txBody>
          <a:bodyPr anchor="ctr"/>
          <a:lstStyle/>
          <a:p>
            <a:pPr algn="ctr"/>
            <a:r>
              <a:rPr lang="en-US" sz="2800" u="sng" dirty="0"/>
              <a:t>Jury:</a:t>
            </a:r>
            <a:r>
              <a:rPr lang="en-US" sz="2800" dirty="0"/>
              <a:t> a group of persons selected and sworn to give a decision/verdict based on facts in a legal case</a:t>
            </a:r>
            <a:r>
              <a:rPr lang="en-US" sz="2800" u="sng" dirty="0"/>
              <a:t/>
            </a:r>
            <a:br>
              <a:rPr lang="en-US" sz="2800" u="sng" dirty="0"/>
            </a:br>
            <a:endParaRPr lang="en-US" sz="2800" u="sng" dirty="0" smtClean="0"/>
          </a:p>
          <a:p>
            <a:pPr algn="ctr"/>
            <a:r>
              <a:rPr lang="en-US" sz="2800" u="sng" dirty="0" smtClean="0"/>
              <a:t>Jury </a:t>
            </a:r>
            <a:r>
              <a:rPr lang="en-US" sz="2800" u="sng" dirty="0"/>
              <a:t>Trial:</a:t>
            </a:r>
            <a:r>
              <a:rPr lang="en-US" sz="2800" dirty="0"/>
              <a:t> a trial before a jury of one’s peers (equals)</a:t>
            </a:r>
          </a:p>
        </p:txBody>
      </p:sp>
      <p:pic>
        <p:nvPicPr>
          <p:cNvPr id="12290" name="Picture 2" descr="C:\Documents and Settings\flrea\Local Settings\Temporary Internet Files\Content.IE5\00K2A6ZT\MC900287179[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5200" y="4740812"/>
            <a:ext cx="2757488" cy="1956894"/>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descr="C:\Documents and Settings\flrea\Local Settings\Temporary Internet Files\Content.IE5\WAFDA75N\MC900024467[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29400" y="4844571"/>
            <a:ext cx="1676400" cy="1853135"/>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C:\Documents and Settings\flrea\Local Settings\Temporary Internet Files\Content.IE5\MIT1Q49H\MC900056642[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8200" y="4809478"/>
            <a:ext cx="1812341" cy="178673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744370" y="5119094"/>
            <a:ext cx="6256630" cy="1200329"/>
          </a:xfrm>
          <a:prstGeom prst="rect">
            <a:avLst/>
          </a:prstGeom>
          <a:solidFill>
            <a:schemeClr val="accent3"/>
          </a:solidFill>
        </p:spPr>
        <p:txBody>
          <a:bodyPr wrap="square" rtlCol="0">
            <a:spAutoFit/>
          </a:bodyPr>
          <a:lstStyle/>
          <a:p>
            <a:pPr algn="ctr"/>
            <a:r>
              <a:rPr lang="en-US" sz="2400" b="1" dirty="0" smtClean="0"/>
              <a:t>What are the benefits of a jury trial? </a:t>
            </a:r>
          </a:p>
          <a:p>
            <a:pPr algn="ctr"/>
            <a:endParaRPr lang="en-US" sz="2400" b="1" dirty="0"/>
          </a:p>
          <a:p>
            <a:pPr algn="ctr"/>
            <a:r>
              <a:rPr lang="en-US" sz="2400" b="1" dirty="0" smtClean="0"/>
              <a:t>What might the disadvantages be?</a:t>
            </a:r>
            <a:endParaRPr lang="en-US" sz="2400" b="1" dirty="0"/>
          </a:p>
        </p:txBody>
      </p:sp>
    </p:spTree>
    <p:extLst>
      <p:ext uri="{BB962C8B-B14F-4D97-AF65-F5344CB8AC3E}">
        <p14:creationId xmlns:p14="http://schemas.microsoft.com/office/powerpoint/2010/main" xmlns="" val="23888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457200"/>
            <a:ext cx="8229600" cy="1066800"/>
          </a:xfrm>
        </p:spPr>
        <p:txBody>
          <a:bodyPr>
            <a:normAutofit/>
          </a:bodyPr>
          <a:lstStyle/>
          <a:p>
            <a:r>
              <a:rPr lang="en-US" dirty="0" smtClean="0"/>
              <a:t>Amendment VIII </a:t>
            </a:r>
            <a:r>
              <a:rPr lang="en-US" sz="3600" i="1" dirty="0" smtClean="0"/>
              <a:t>(Eighth Amendment)</a:t>
            </a:r>
            <a:endParaRPr lang="en-US" sz="3600" i="1" dirty="0"/>
          </a:p>
        </p:txBody>
      </p:sp>
      <p:sp>
        <p:nvSpPr>
          <p:cNvPr id="3" name="Content Placeholder 2"/>
          <p:cNvSpPr>
            <a:spLocks noGrp="1"/>
          </p:cNvSpPr>
          <p:nvPr>
            <p:ph idx="1"/>
          </p:nvPr>
        </p:nvSpPr>
        <p:spPr>
          <a:xfrm>
            <a:off x="457200" y="1447800"/>
            <a:ext cx="8229600" cy="1371600"/>
          </a:xfrm>
        </p:spPr>
        <p:txBody>
          <a:bodyPr/>
          <a:lstStyle/>
          <a:p>
            <a:r>
              <a:rPr lang="en-US" b="1" dirty="0">
                <a:solidFill>
                  <a:schemeClr val="accent2"/>
                </a:solidFill>
              </a:rPr>
              <a:t>Excessive bail</a:t>
            </a:r>
            <a:r>
              <a:rPr lang="en-US" dirty="0"/>
              <a:t> shall not be required, nor excessive fines imposed, </a:t>
            </a:r>
            <a:r>
              <a:rPr lang="en-US" b="1" dirty="0">
                <a:solidFill>
                  <a:schemeClr val="accent2"/>
                </a:solidFill>
              </a:rPr>
              <a:t>nor cruel and unusual punishments inflicted</a:t>
            </a:r>
            <a:r>
              <a:rPr lang="en-US" dirty="0"/>
              <a:t>.</a:t>
            </a:r>
          </a:p>
          <a:p>
            <a:endParaRPr lang="en-US" dirty="0"/>
          </a:p>
        </p:txBody>
      </p:sp>
      <p:sp>
        <p:nvSpPr>
          <p:cNvPr id="4" name="Rectangle 4"/>
          <p:cNvSpPr>
            <a:spLocks noChangeArrowheads="1"/>
          </p:cNvSpPr>
          <p:nvPr/>
        </p:nvSpPr>
        <p:spPr bwMode="auto">
          <a:xfrm>
            <a:off x="411067" y="2819400"/>
            <a:ext cx="8305800" cy="1257300"/>
          </a:xfrm>
          <a:prstGeom prst="rect">
            <a:avLst/>
          </a:prstGeom>
          <a:solidFill>
            <a:schemeClr val="accent2"/>
          </a:solidFill>
          <a:ln w="9525">
            <a:solidFill>
              <a:schemeClr val="tx1"/>
            </a:solidFill>
            <a:miter lim="800000"/>
            <a:headEnd/>
            <a:tailEnd/>
          </a:ln>
        </p:spPr>
        <p:txBody>
          <a:bodyPr anchor="ctr"/>
          <a:lstStyle/>
          <a:p>
            <a:pPr algn="ctr"/>
            <a:r>
              <a:rPr lang="en-US" sz="2000" u="sng" dirty="0" smtClean="0"/>
              <a:t>Bail</a:t>
            </a:r>
            <a:r>
              <a:rPr lang="en-US" sz="2000" dirty="0"/>
              <a:t>: a sum of money deposited to secure an accused person's temporary release from custody and to guarantee that person's appearance in court at a later date </a:t>
            </a:r>
          </a:p>
        </p:txBody>
      </p:sp>
      <p:sp>
        <p:nvSpPr>
          <p:cNvPr id="5" name="TextBox 4"/>
          <p:cNvSpPr txBox="1"/>
          <p:nvPr/>
        </p:nvSpPr>
        <p:spPr>
          <a:xfrm>
            <a:off x="0" y="4098537"/>
            <a:ext cx="9144000" cy="461665"/>
          </a:xfrm>
          <a:prstGeom prst="rect">
            <a:avLst/>
          </a:prstGeom>
          <a:noFill/>
        </p:spPr>
        <p:txBody>
          <a:bodyPr wrap="square" rtlCol="0">
            <a:spAutoFit/>
          </a:bodyPr>
          <a:lstStyle/>
          <a:p>
            <a:pPr algn="ctr"/>
            <a:r>
              <a:rPr lang="en-US" sz="2400" b="1" dirty="0" smtClean="0">
                <a:solidFill>
                  <a:schemeClr val="accent6"/>
                </a:solidFill>
              </a:rPr>
              <a:t>What counts as “cruel and unusual punishment?”</a:t>
            </a:r>
            <a:endParaRPr lang="en-US" sz="2400" b="1" dirty="0">
              <a:solidFill>
                <a:schemeClr val="accent6"/>
              </a:solidFill>
            </a:endParaRPr>
          </a:p>
        </p:txBody>
      </p:sp>
      <p:sp>
        <p:nvSpPr>
          <p:cNvPr id="6" name="TextBox 5"/>
          <p:cNvSpPr txBox="1"/>
          <p:nvPr/>
        </p:nvSpPr>
        <p:spPr>
          <a:xfrm>
            <a:off x="304800" y="6304864"/>
            <a:ext cx="2590800" cy="381000"/>
          </a:xfrm>
          <a:prstGeom prst="rect">
            <a:avLst/>
          </a:prstGeom>
          <a:noFill/>
        </p:spPr>
        <p:txBody>
          <a:bodyPr wrap="square" rtlCol="0">
            <a:spAutoFit/>
          </a:bodyPr>
          <a:lstStyle/>
          <a:p>
            <a:r>
              <a:rPr lang="en-US" dirty="0" smtClean="0"/>
              <a:t>Too much homework?</a:t>
            </a:r>
            <a:endParaRPr lang="en-US" dirty="0"/>
          </a:p>
        </p:txBody>
      </p:sp>
      <p:sp>
        <p:nvSpPr>
          <p:cNvPr id="7" name="TextBox 6"/>
          <p:cNvSpPr txBox="1"/>
          <p:nvPr/>
        </p:nvSpPr>
        <p:spPr>
          <a:xfrm>
            <a:off x="3314700" y="6039533"/>
            <a:ext cx="2590800" cy="646331"/>
          </a:xfrm>
          <a:prstGeom prst="rect">
            <a:avLst/>
          </a:prstGeom>
          <a:noFill/>
        </p:spPr>
        <p:txBody>
          <a:bodyPr wrap="square" rtlCol="0">
            <a:spAutoFit/>
          </a:bodyPr>
          <a:lstStyle/>
          <a:p>
            <a:pPr algn="ctr"/>
            <a:r>
              <a:rPr lang="en-US" dirty="0" smtClean="0"/>
              <a:t>Being sentenced to life in prison for speeding?</a:t>
            </a:r>
            <a:endParaRPr lang="en-US" dirty="0"/>
          </a:p>
        </p:txBody>
      </p:sp>
      <p:sp>
        <p:nvSpPr>
          <p:cNvPr id="8" name="TextBox 7"/>
          <p:cNvSpPr txBox="1"/>
          <p:nvPr/>
        </p:nvSpPr>
        <p:spPr>
          <a:xfrm>
            <a:off x="6248400" y="5901034"/>
            <a:ext cx="2590800" cy="923330"/>
          </a:xfrm>
          <a:prstGeom prst="rect">
            <a:avLst/>
          </a:prstGeom>
          <a:noFill/>
        </p:spPr>
        <p:txBody>
          <a:bodyPr wrap="square" rtlCol="0">
            <a:spAutoFit/>
          </a:bodyPr>
          <a:lstStyle/>
          <a:p>
            <a:pPr algn="ctr"/>
            <a:r>
              <a:rPr lang="en-US" dirty="0" smtClean="0"/>
              <a:t>Denying food and water to inmates in prison?</a:t>
            </a:r>
            <a:endParaRPr lang="en-US" dirty="0"/>
          </a:p>
        </p:txBody>
      </p:sp>
      <p:pic>
        <p:nvPicPr>
          <p:cNvPr id="13314" name="Picture 2" descr="C:\Documents and Settings\flrea\Local Settings\Temporary Internet Files\Content.IE5\00K2A6ZT\MC90006029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4721" y="4652439"/>
            <a:ext cx="1551280" cy="1598810"/>
          </a:xfrm>
          <a:prstGeom prst="rect">
            <a:avLst/>
          </a:prstGeom>
          <a:noFill/>
          <a:extLst>
            <a:ext uri="{909E8E84-426E-40DD-AFC4-6F175D3DCCD1}">
              <a14:hiddenFill xmlns:a14="http://schemas.microsoft.com/office/drawing/2010/main" xmlns="">
                <a:solidFill>
                  <a:srgbClr val="FFFFFF"/>
                </a:solidFill>
              </a14:hiddenFill>
            </a:ext>
          </a:extLst>
        </p:spPr>
      </p:pic>
      <p:pic>
        <p:nvPicPr>
          <p:cNvPr id="13315" name="Picture 3" descr="C:\Documents and Settings\flrea\Local Settings\Temporary Internet Files\Content.IE5\MIT1Q49H\MP900448291[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19500" y="4730829"/>
            <a:ext cx="1981200" cy="133566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4"/>
          <p:cNvSpPr>
            <a:spLocks noChangeArrowheads="1"/>
          </p:cNvSpPr>
          <p:nvPr/>
        </p:nvSpPr>
        <p:spPr bwMode="auto">
          <a:xfrm>
            <a:off x="304800" y="4648200"/>
            <a:ext cx="8382000" cy="2053443"/>
          </a:xfrm>
          <a:prstGeom prst="rect">
            <a:avLst/>
          </a:prstGeom>
          <a:solidFill>
            <a:schemeClr val="accent2"/>
          </a:solidFill>
          <a:ln w="9525">
            <a:solidFill>
              <a:schemeClr val="tx1"/>
            </a:solidFill>
            <a:miter lim="800000"/>
            <a:headEnd/>
            <a:tailEnd/>
          </a:ln>
        </p:spPr>
        <p:txBody>
          <a:bodyPr anchor="ctr"/>
          <a:lstStyle/>
          <a:p>
            <a:pPr algn="ctr"/>
            <a:endParaRPr lang="en-US" sz="3000" u="sng" dirty="0"/>
          </a:p>
          <a:p>
            <a:pPr algn="ctr"/>
            <a:r>
              <a:rPr lang="en-US" sz="3000" u="sng" dirty="0"/>
              <a:t>Cruel &amp; Unusual:</a:t>
            </a:r>
            <a:r>
              <a:rPr lang="en-US" sz="3000" dirty="0"/>
              <a:t> Involving torture or a lingering death; barbarous; inhuman; involving the unnecessary and wanton infliction of pain</a:t>
            </a:r>
          </a:p>
          <a:p>
            <a:pPr algn="ctr"/>
            <a:endParaRPr lang="en-US" sz="3000" dirty="0"/>
          </a:p>
        </p:txBody>
      </p:sp>
      <p:pic>
        <p:nvPicPr>
          <p:cNvPr id="1026" name="Picture 2" descr="C:\Documents and Settings\flrea\Local Settings\Temporary Internet Files\Content.IE5\ERK1T08N\MC900287178[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93305" y="4666132"/>
            <a:ext cx="1500989" cy="1222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186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3314"/>
                                        </p:tgtEl>
                                        <p:attrNameLst>
                                          <p:attrName>style.visibility</p:attrName>
                                        </p:attrNameLst>
                                      </p:cBhvr>
                                      <p:to>
                                        <p:strVal val="visible"/>
                                      </p:to>
                                    </p:set>
                                    <p:animEffect transition="in" filter="fade">
                                      <p:cBhvr>
                                        <p:cTn id="25" dur="500"/>
                                        <p:tgtEl>
                                          <p:spTgt spid="133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315"/>
                                        </p:tgtEl>
                                        <p:attrNameLst>
                                          <p:attrName>style.visibility</p:attrName>
                                        </p:attrNameLst>
                                      </p:cBhvr>
                                      <p:to>
                                        <p:strVal val="visible"/>
                                      </p:to>
                                    </p:set>
                                    <p:animEffect transition="in" filter="fade">
                                      <p:cBhvr>
                                        <p:cTn id="33" dur="500"/>
                                        <p:tgtEl>
                                          <p:spTgt spid="133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500"/>
                                        <p:tgtEl>
                                          <p:spTgt spid="10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12" grpId="0" animBg="1"/>
      <p:bldP spid="1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381000"/>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00062" y="202398"/>
            <a:ext cx="8229600" cy="1066800"/>
          </a:xfrm>
        </p:spPr>
        <p:txBody>
          <a:bodyPr/>
          <a:lstStyle/>
          <a:p>
            <a:r>
              <a:rPr lang="en-US" dirty="0" smtClean="0"/>
              <a:t>Amendment IX </a:t>
            </a:r>
            <a:r>
              <a:rPr lang="en-US" sz="3200" i="1" dirty="0" smtClean="0"/>
              <a:t>(Ninth Amendment)</a:t>
            </a:r>
            <a:endParaRPr lang="en-US" sz="3200" i="1" dirty="0"/>
          </a:p>
        </p:txBody>
      </p:sp>
      <p:sp>
        <p:nvSpPr>
          <p:cNvPr id="3" name="Content Placeholder 2"/>
          <p:cNvSpPr>
            <a:spLocks noGrp="1"/>
          </p:cNvSpPr>
          <p:nvPr>
            <p:ph idx="1"/>
          </p:nvPr>
        </p:nvSpPr>
        <p:spPr>
          <a:xfrm>
            <a:off x="500062" y="1308822"/>
            <a:ext cx="8229600" cy="4325112"/>
          </a:xfrm>
        </p:spPr>
        <p:txBody>
          <a:bodyPr/>
          <a:lstStyle/>
          <a:p>
            <a:r>
              <a:rPr lang="en-US" dirty="0"/>
              <a:t>The </a:t>
            </a:r>
            <a:r>
              <a:rPr lang="en-US" b="1" dirty="0">
                <a:solidFill>
                  <a:schemeClr val="accent2"/>
                </a:solidFill>
              </a:rPr>
              <a:t>enumeration </a:t>
            </a:r>
            <a:r>
              <a:rPr lang="en-US" dirty="0"/>
              <a:t>in the Constitution, of certain rights, shall not be </a:t>
            </a:r>
            <a:r>
              <a:rPr lang="en-US" b="1" dirty="0">
                <a:solidFill>
                  <a:schemeClr val="accent2"/>
                </a:solidFill>
              </a:rPr>
              <a:t>construed to deny or disparage others</a:t>
            </a:r>
            <a:r>
              <a:rPr lang="en-US" dirty="0"/>
              <a:t> retained by the people.</a:t>
            </a:r>
          </a:p>
        </p:txBody>
      </p:sp>
      <p:sp>
        <p:nvSpPr>
          <p:cNvPr id="6" name="Rectangle 4"/>
          <p:cNvSpPr>
            <a:spLocks noChangeArrowheads="1"/>
          </p:cNvSpPr>
          <p:nvPr/>
        </p:nvSpPr>
        <p:spPr bwMode="auto">
          <a:xfrm>
            <a:off x="374196" y="3009900"/>
            <a:ext cx="8305800" cy="876300"/>
          </a:xfrm>
          <a:prstGeom prst="rect">
            <a:avLst/>
          </a:prstGeom>
          <a:solidFill>
            <a:schemeClr val="accent2"/>
          </a:solidFill>
          <a:ln w="9525">
            <a:solidFill>
              <a:schemeClr val="tx1"/>
            </a:solidFill>
            <a:miter lim="800000"/>
            <a:headEnd/>
            <a:tailEnd/>
          </a:ln>
        </p:spPr>
        <p:txBody>
          <a:bodyPr anchor="ctr"/>
          <a:lstStyle/>
          <a:p>
            <a:pPr algn="ctr"/>
            <a:r>
              <a:rPr lang="en-US" sz="2400" u="sng" dirty="0" smtClean="0"/>
              <a:t>enumeration</a:t>
            </a:r>
            <a:r>
              <a:rPr lang="en-US" sz="2400" dirty="0" smtClean="0"/>
              <a:t>: to name a number of things on a list one by one  </a:t>
            </a:r>
          </a:p>
        </p:txBody>
      </p:sp>
      <p:sp>
        <p:nvSpPr>
          <p:cNvPr id="7" name="Rectangle 4"/>
          <p:cNvSpPr>
            <a:spLocks noChangeArrowheads="1"/>
          </p:cNvSpPr>
          <p:nvPr/>
        </p:nvSpPr>
        <p:spPr bwMode="auto">
          <a:xfrm>
            <a:off x="374196" y="5143500"/>
            <a:ext cx="8305800" cy="876300"/>
          </a:xfrm>
          <a:prstGeom prst="rect">
            <a:avLst/>
          </a:prstGeom>
          <a:solidFill>
            <a:schemeClr val="accent2"/>
          </a:solidFill>
          <a:ln w="9525">
            <a:solidFill>
              <a:schemeClr val="tx1"/>
            </a:solidFill>
            <a:miter lim="800000"/>
            <a:headEnd/>
            <a:tailEnd/>
          </a:ln>
        </p:spPr>
        <p:txBody>
          <a:bodyPr anchor="ctr"/>
          <a:lstStyle/>
          <a:p>
            <a:pPr algn="ctr"/>
            <a:r>
              <a:rPr lang="en-US" sz="2400" u="sng" dirty="0" smtClean="0"/>
              <a:t>disparage</a:t>
            </a:r>
            <a:r>
              <a:rPr lang="en-US" sz="2400" dirty="0"/>
              <a:t>: to express disapproval of or </a:t>
            </a:r>
            <a:r>
              <a:rPr lang="en-US" sz="2400" dirty="0" smtClean="0"/>
              <a:t>dissatisfaction of something or somebody  </a:t>
            </a:r>
          </a:p>
        </p:txBody>
      </p:sp>
      <p:sp>
        <p:nvSpPr>
          <p:cNvPr id="8" name="Rectangle 4"/>
          <p:cNvSpPr>
            <a:spLocks noChangeArrowheads="1"/>
          </p:cNvSpPr>
          <p:nvPr/>
        </p:nvSpPr>
        <p:spPr bwMode="auto">
          <a:xfrm>
            <a:off x="350383" y="4047259"/>
            <a:ext cx="8305800" cy="876300"/>
          </a:xfrm>
          <a:prstGeom prst="rect">
            <a:avLst/>
          </a:prstGeom>
          <a:solidFill>
            <a:schemeClr val="accent2"/>
          </a:solidFill>
          <a:ln w="9525">
            <a:solidFill>
              <a:schemeClr val="tx1"/>
            </a:solidFill>
            <a:miter lim="800000"/>
            <a:headEnd/>
            <a:tailEnd/>
          </a:ln>
        </p:spPr>
        <p:txBody>
          <a:bodyPr anchor="ctr"/>
          <a:lstStyle/>
          <a:p>
            <a:pPr algn="ctr"/>
            <a:r>
              <a:rPr lang="en-US" sz="2400" u="sng" dirty="0" smtClean="0"/>
              <a:t>construe</a:t>
            </a:r>
            <a:r>
              <a:rPr lang="en-US" sz="2400" dirty="0" smtClean="0"/>
              <a:t>: </a:t>
            </a:r>
            <a:r>
              <a:rPr lang="en-US" sz="2400" dirty="0"/>
              <a:t>to interpret or understand the meaning of a word, gesture, or action in a particular way</a:t>
            </a:r>
          </a:p>
        </p:txBody>
      </p:sp>
    </p:spTree>
    <p:extLst>
      <p:ext uri="{BB962C8B-B14F-4D97-AF65-F5344CB8AC3E}">
        <p14:creationId xmlns:p14="http://schemas.microsoft.com/office/powerpoint/2010/main" xmlns="" val="185809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1731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p:cNvSpPr>
            <a:spLocks noChangeArrowheads="1"/>
          </p:cNvSpPr>
          <p:nvPr/>
        </p:nvSpPr>
        <p:spPr bwMode="auto">
          <a:xfrm>
            <a:off x="363333" y="2278535"/>
            <a:ext cx="8305800" cy="1607665"/>
          </a:xfrm>
          <a:prstGeom prst="rect">
            <a:avLst/>
          </a:prstGeom>
          <a:solidFill>
            <a:schemeClr val="accent2"/>
          </a:solidFill>
          <a:ln w="9525">
            <a:solidFill>
              <a:schemeClr val="tx1"/>
            </a:solidFill>
            <a:miter lim="800000"/>
            <a:headEnd/>
            <a:tailEnd/>
          </a:ln>
        </p:spPr>
        <p:txBody>
          <a:bodyPr anchor="ctr"/>
          <a:lstStyle/>
          <a:p>
            <a:pPr algn="ctr"/>
            <a:r>
              <a:rPr lang="en-US" sz="2400" u="sng" dirty="0" smtClean="0"/>
              <a:t>Translation</a:t>
            </a:r>
            <a:r>
              <a:rPr lang="en-US" sz="2400" dirty="0" smtClean="0"/>
              <a:t>: Just because all rights are not specifically listed in the Constitution, does not mean they do not apply or exist. There are so many rights, it would difficult to list them all.</a:t>
            </a:r>
            <a:endParaRPr lang="en-US" sz="2400" dirty="0"/>
          </a:p>
        </p:txBody>
      </p:sp>
      <p:sp>
        <p:nvSpPr>
          <p:cNvPr id="7" name="Content Placeholder 2"/>
          <p:cNvSpPr>
            <a:spLocks noGrp="1"/>
          </p:cNvSpPr>
          <p:nvPr>
            <p:ph idx="1"/>
          </p:nvPr>
        </p:nvSpPr>
        <p:spPr>
          <a:xfrm>
            <a:off x="224773" y="516803"/>
            <a:ext cx="8788721" cy="1311997"/>
          </a:xfrm>
        </p:spPr>
        <p:txBody>
          <a:bodyPr>
            <a:normAutofit lnSpcReduction="10000"/>
          </a:bodyPr>
          <a:lstStyle/>
          <a:p>
            <a:pPr marL="109728" indent="0">
              <a:buNone/>
            </a:pPr>
            <a:r>
              <a:rPr lang="en-US" dirty="0"/>
              <a:t>The enumeration in the Constitution, of certain rights, shall not be </a:t>
            </a:r>
            <a:r>
              <a:rPr lang="en-US" b="1" dirty="0">
                <a:solidFill>
                  <a:schemeClr val="accent2"/>
                </a:solidFill>
              </a:rPr>
              <a:t>construed to deny or disparage others</a:t>
            </a:r>
            <a:r>
              <a:rPr lang="en-US" dirty="0"/>
              <a:t> retained by the people.</a:t>
            </a:r>
          </a:p>
        </p:txBody>
      </p:sp>
      <p:sp>
        <p:nvSpPr>
          <p:cNvPr id="9" name="TextBox 8"/>
          <p:cNvSpPr txBox="1"/>
          <p:nvPr/>
        </p:nvSpPr>
        <p:spPr>
          <a:xfrm>
            <a:off x="378958" y="1752600"/>
            <a:ext cx="8305800" cy="523220"/>
          </a:xfrm>
          <a:prstGeom prst="rect">
            <a:avLst/>
          </a:prstGeom>
          <a:noFill/>
        </p:spPr>
        <p:txBody>
          <a:bodyPr wrap="square" rtlCol="0">
            <a:spAutoFit/>
          </a:bodyPr>
          <a:lstStyle/>
          <a:p>
            <a:pPr algn="ctr"/>
            <a:r>
              <a:rPr lang="en-US" sz="2800" b="1" dirty="0" smtClean="0">
                <a:solidFill>
                  <a:schemeClr val="accent6"/>
                </a:solidFill>
              </a:rPr>
              <a:t>How would you put that in your own words?</a:t>
            </a:r>
            <a:endParaRPr lang="en-US" sz="2800" b="1" dirty="0">
              <a:solidFill>
                <a:schemeClr val="accent6"/>
              </a:solidFill>
            </a:endParaRPr>
          </a:p>
        </p:txBody>
      </p:sp>
      <p:sp>
        <p:nvSpPr>
          <p:cNvPr id="10" name="TextBox 9"/>
          <p:cNvSpPr txBox="1"/>
          <p:nvPr/>
        </p:nvSpPr>
        <p:spPr>
          <a:xfrm>
            <a:off x="377427" y="4226386"/>
            <a:ext cx="8305800" cy="954107"/>
          </a:xfrm>
          <a:prstGeom prst="rect">
            <a:avLst/>
          </a:prstGeom>
          <a:noFill/>
        </p:spPr>
        <p:txBody>
          <a:bodyPr wrap="square" rtlCol="0">
            <a:spAutoFit/>
          </a:bodyPr>
          <a:lstStyle/>
          <a:p>
            <a:pPr algn="ctr"/>
            <a:r>
              <a:rPr lang="en-US" sz="2800" b="1" dirty="0" smtClean="0">
                <a:solidFill>
                  <a:schemeClr val="accent6"/>
                </a:solidFill>
              </a:rPr>
              <a:t>What are some rights we have that are not listed in the U.S. Constitution?</a:t>
            </a:r>
            <a:endParaRPr lang="en-US" sz="2800" b="1" dirty="0">
              <a:solidFill>
                <a:schemeClr val="accent6"/>
              </a:solidFill>
            </a:endParaRPr>
          </a:p>
        </p:txBody>
      </p:sp>
      <p:sp>
        <p:nvSpPr>
          <p:cNvPr id="12" name="TextBox 11"/>
          <p:cNvSpPr txBox="1"/>
          <p:nvPr/>
        </p:nvSpPr>
        <p:spPr>
          <a:xfrm>
            <a:off x="3991918" y="5291388"/>
            <a:ext cx="1418282" cy="369332"/>
          </a:xfrm>
          <a:prstGeom prst="rect">
            <a:avLst/>
          </a:prstGeom>
          <a:noFill/>
        </p:spPr>
        <p:txBody>
          <a:bodyPr wrap="square" rtlCol="0">
            <a:spAutoFit/>
          </a:bodyPr>
          <a:lstStyle/>
          <a:p>
            <a:pPr algn="ctr"/>
            <a:r>
              <a:rPr lang="en-US" dirty="0" smtClean="0"/>
              <a:t>Travel</a:t>
            </a:r>
            <a:endParaRPr lang="en-US" dirty="0"/>
          </a:p>
        </p:txBody>
      </p:sp>
      <p:sp>
        <p:nvSpPr>
          <p:cNvPr id="13" name="TextBox 12"/>
          <p:cNvSpPr txBox="1"/>
          <p:nvPr/>
        </p:nvSpPr>
        <p:spPr>
          <a:xfrm>
            <a:off x="5791200" y="5101844"/>
            <a:ext cx="2209800" cy="646331"/>
          </a:xfrm>
          <a:prstGeom prst="rect">
            <a:avLst/>
          </a:prstGeom>
          <a:noFill/>
        </p:spPr>
        <p:txBody>
          <a:bodyPr wrap="square" rtlCol="0">
            <a:spAutoFit/>
          </a:bodyPr>
          <a:lstStyle/>
          <a:p>
            <a:pPr algn="ctr"/>
            <a:r>
              <a:rPr lang="en-US" dirty="0" smtClean="0"/>
              <a:t>Right to an education</a:t>
            </a:r>
            <a:endParaRPr lang="en-US" dirty="0"/>
          </a:p>
        </p:txBody>
      </p:sp>
      <p:sp>
        <p:nvSpPr>
          <p:cNvPr id="14" name="TextBox 13"/>
          <p:cNvSpPr txBox="1"/>
          <p:nvPr/>
        </p:nvSpPr>
        <p:spPr>
          <a:xfrm>
            <a:off x="1496368" y="6217423"/>
            <a:ext cx="2286000" cy="646331"/>
          </a:xfrm>
          <a:prstGeom prst="rect">
            <a:avLst/>
          </a:prstGeom>
          <a:noFill/>
        </p:spPr>
        <p:txBody>
          <a:bodyPr wrap="square" rtlCol="0">
            <a:spAutoFit/>
          </a:bodyPr>
          <a:lstStyle/>
          <a:p>
            <a:pPr algn="ctr"/>
            <a:r>
              <a:rPr lang="en-US" dirty="0" smtClean="0"/>
              <a:t>Marriage and Family</a:t>
            </a:r>
            <a:endParaRPr lang="en-US" dirty="0"/>
          </a:p>
        </p:txBody>
      </p:sp>
      <p:pic>
        <p:nvPicPr>
          <p:cNvPr id="2052" name="Picture 4" descr="C:\Documents and Settings\flrea\Local Settings\Temporary Internet Files\Content.IE5\53OAU1L4\MP900446488[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60886" y="5229187"/>
            <a:ext cx="1556964" cy="103797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Documents and Settings\flrea\Local Settings\Temporary Internet Files\Content.IE5\53OAU1L4\MP900399984[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38600" y="5663184"/>
            <a:ext cx="1493520" cy="1194816"/>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C:\Documents and Settings\flrea\Local Settings\Temporary Internet Files\Content.IE5\6QWJWNTB\MP900427810[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48400" y="5715000"/>
            <a:ext cx="1223668" cy="9101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724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wheel(4)">
                                      <p:cBhvr>
                                        <p:cTn id="23" dur="1000"/>
                                        <p:tgtEl>
                                          <p:spTgt spid="2052"/>
                                        </p:tgtEl>
                                      </p:cBhvr>
                                    </p:animEffect>
                                  </p:childTnLst>
                                </p:cTn>
                              </p:par>
                              <p:par>
                                <p:cTn id="24" presetID="21"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heel(4)">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wheel(4)">
                                      <p:cBhvr>
                                        <p:cTn id="31" dur="1000"/>
                                        <p:tgtEl>
                                          <p:spTgt spid="2054"/>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4)">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nodeType="clickEffect">
                                  <p:stCondLst>
                                    <p:cond delay="0"/>
                                  </p:stCondLst>
                                  <p:childTnLst>
                                    <p:set>
                                      <p:cBhvr>
                                        <p:cTn id="38" dur="1" fill="hold">
                                          <p:stCondLst>
                                            <p:cond delay="0"/>
                                          </p:stCondLst>
                                        </p:cTn>
                                        <p:tgtEl>
                                          <p:spTgt spid="2056"/>
                                        </p:tgtEl>
                                        <p:attrNameLst>
                                          <p:attrName>style.visibility</p:attrName>
                                        </p:attrNameLst>
                                      </p:cBhvr>
                                      <p:to>
                                        <p:strVal val="visible"/>
                                      </p:to>
                                    </p:set>
                                    <p:animEffect transition="in" filter="wheel(4)">
                                      <p:cBhvr>
                                        <p:cTn id="39" dur="1000"/>
                                        <p:tgtEl>
                                          <p:spTgt spid="2056"/>
                                        </p:tgtEl>
                                      </p:cBhvr>
                                    </p:animEffect>
                                  </p:childTnLst>
                                </p:cTn>
                              </p:par>
                              <p:par>
                                <p:cTn id="40" presetID="21"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4)">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2"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81000" y="593003"/>
            <a:ext cx="8229600" cy="1066800"/>
          </a:xfrm>
        </p:spPr>
        <p:txBody>
          <a:bodyPr/>
          <a:lstStyle/>
          <a:p>
            <a:r>
              <a:rPr lang="en-US" dirty="0" smtClean="0"/>
              <a:t>Amendment X </a:t>
            </a:r>
            <a:r>
              <a:rPr lang="en-US" sz="3200" i="1" dirty="0" smtClean="0"/>
              <a:t>(Tenth Amendment)</a:t>
            </a:r>
            <a:endParaRPr lang="en-US" sz="3200" i="1" dirty="0"/>
          </a:p>
        </p:txBody>
      </p:sp>
      <p:sp>
        <p:nvSpPr>
          <p:cNvPr id="3" name="Content Placeholder 2"/>
          <p:cNvSpPr>
            <a:spLocks noGrp="1"/>
          </p:cNvSpPr>
          <p:nvPr>
            <p:ph idx="1"/>
          </p:nvPr>
        </p:nvSpPr>
        <p:spPr>
          <a:xfrm>
            <a:off x="381000" y="1699427"/>
            <a:ext cx="8229600" cy="4325112"/>
          </a:xfrm>
        </p:spPr>
        <p:txBody>
          <a:bodyPr/>
          <a:lstStyle/>
          <a:p>
            <a:r>
              <a:rPr lang="en-US" dirty="0"/>
              <a:t>The </a:t>
            </a:r>
            <a:r>
              <a:rPr lang="en-US" b="1" dirty="0">
                <a:solidFill>
                  <a:schemeClr val="accent2"/>
                </a:solidFill>
              </a:rPr>
              <a:t>powers not delegated to the United States by the Constitution</a:t>
            </a:r>
            <a:r>
              <a:rPr lang="en-US" dirty="0"/>
              <a:t>, nor prohibited by it to the States, are </a:t>
            </a:r>
            <a:r>
              <a:rPr lang="en-US" b="1" dirty="0">
                <a:solidFill>
                  <a:schemeClr val="accent2"/>
                </a:solidFill>
              </a:rPr>
              <a:t>reserved to the States </a:t>
            </a:r>
            <a:r>
              <a:rPr lang="en-US" dirty="0"/>
              <a:t>respectively, or to the people.</a:t>
            </a:r>
          </a:p>
        </p:txBody>
      </p:sp>
      <p:sp>
        <p:nvSpPr>
          <p:cNvPr id="5" name="Rectangle 4"/>
          <p:cNvSpPr>
            <a:spLocks noChangeArrowheads="1"/>
          </p:cNvSpPr>
          <p:nvPr/>
        </p:nvSpPr>
        <p:spPr bwMode="auto">
          <a:xfrm>
            <a:off x="374196" y="3656878"/>
            <a:ext cx="8305800" cy="876300"/>
          </a:xfrm>
          <a:prstGeom prst="rect">
            <a:avLst/>
          </a:prstGeom>
          <a:solidFill>
            <a:schemeClr val="accent2"/>
          </a:solidFill>
          <a:ln w="9525">
            <a:solidFill>
              <a:schemeClr val="tx1"/>
            </a:solidFill>
            <a:miter lim="800000"/>
            <a:headEnd/>
            <a:tailEnd/>
          </a:ln>
        </p:spPr>
        <p:txBody>
          <a:bodyPr anchor="ctr"/>
          <a:lstStyle/>
          <a:p>
            <a:pPr algn="ctr"/>
            <a:r>
              <a:rPr lang="en-US" sz="2400" u="sng" dirty="0" smtClean="0"/>
              <a:t>delegate</a:t>
            </a:r>
            <a:r>
              <a:rPr lang="en-US" sz="2400" dirty="0"/>
              <a:t>: to give somebody else the power to </a:t>
            </a:r>
            <a:r>
              <a:rPr lang="en-US" sz="2400" dirty="0" smtClean="0"/>
              <a:t>act or </a:t>
            </a:r>
            <a:r>
              <a:rPr lang="en-US" sz="2400" dirty="0"/>
              <a:t>make decisions</a:t>
            </a:r>
          </a:p>
        </p:txBody>
      </p:sp>
    </p:spTree>
    <p:extLst>
      <p:ext uri="{BB962C8B-B14F-4D97-AF65-F5344CB8AC3E}">
        <p14:creationId xmlns:p14="http://schemas.microsoft.com/office/powerpoint/2010/main" xmlns="" val="304800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19418" y="609600"/>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00418" y="838200"/>
            <a:ext cx="8229600" cy="1066800"/>
          </a:xfrm>
        </p:spPr>
        <p:txBody>
          <a:bodyPr>
            <a:normAutofit fontScale="90000"/>
          </a:bodyPr>
          <a:lstStyle/>
          <a:p>
            <a:r>
              <a:rPr lang="en-US" b="1" dirty="0">
                <a:solidFill>
                  <a:schemeClr val="accent2"/>
                </a:solidFill>
              </a:rPr>
              <a:t>powers not delegated to the United States by the </a:t>
            </a:r>
            <a:r>
              <a:rPr lang="en-US" b="1" dirty="0" smtClean="0">
                <a:solidFill>
                  <a:schemeClr val="accent2"/>
                </a:solidFill>
              </a:rPr>
              <a:t>Constitution…are</a:t>
            </a:r>
            <a:r>
              <a:rPr lang="en-US" dirty="0" smtClean="0"/>
              <a:t> </a:t>
            </a:r>
            <a:r>
              <a:rPr lang="en-US" b="1" dirty="0">
                <a:solidFill>
                  <a:schemeClr val="accent2"/>
                </a:solidFill>
              </a:rPr>
              <a:t>reserved to the States</a:t>
            </a:r>
            <a:endParaRPr lang="en-US" dirty="0"/>
          </a:p>
        </p:txBody>
      </p:sp>
      <p:sp>
        <p:nvSpPr>
          <p:cNvPr id="3" name="Content Placeholder 2"/>
          <p:cNvSpPr>
            <a:spLocks noGrp="1"/>
          </p:cNvSpPr>
          <p:nvPr>
            <p:ph idx="1"/>
          </p:nvPr>
        </p:nvSpPr>
        <p:spPr>
          <a:xfrm>
            <a:off x="400334" y="2234860"/>
            <a:ext cx="8229600" cy="584540"/>
          </a:xfrm>
        </p:spPr>
        <p:txBody>
          <a:bodyPr>
            <a:normAutofit fontScale="92500"/>
          </a:bodyPr>
          <a:lstStyle/>
          <a:p>
            <a:pPr marL="109728" indent="0" algn="ctr">
              <a:buNone/>
            </a:pPr>
            <a:r>
              <a:rPr lang="en-US" b="1" dirty="0" smtClean="0">
                <a:solidFill>
                  <a:schemeClr val="accent5"/>
                </a:solidFill>
              </a:rPr>
              <a:t>This highlights the principle of “Federalism”</a:t>
            </a:r>
          </a:p>
        </p:txBody>
      </p:sp>
      <p:sp>
        <p:nvSpPr>
          <p:cNvPr id="8" name="TextBox 7"/>
          <p:cNvSpPr txBox="1"/>
          <p:nvPr/>
        </p:nvSpPr>
        <p:spPr>
          <a:xfrm>
            <a:off x="0" y="2690815"/>
            <a:ext cx="4410502" cy="1323439"/>
          </a:xfrm>
          <a:prstGeom prst="rect">
            <a:avLst/>
          </a:prstGeom>
          <a:noFill/>
        </p:spPr>
        <p:txBody>
          <a:bodyPr wrap="square" rtlCol="0">
            <a:spAutoFit/>
          </a:bodyPr>
          <a:lstStyle/>
          <a:p>
            <a:pPr marL="0" lvl="1" algn="ctr"/>
            <a:r>
              <a:rPr lang="en-US" sz="2000" b="1" dirty="0">
                <a:solidFill>
                  <a:schemeClr val="accent1"/>
                </a:solidFill>
              </a:rPr>
              <a:t>This means that some powers belong to the </a:t>
            </a:r>
            <a:r>
              <a:rPr lang="en-US" sz="2000" b="1" dirty="0" smtClean="0">
                <a:solidFill>
                  <a:schemeClr val="accent1"/>
                </a:solidFill>
              </a:rPr>
              <a:t>National/Federal </a:t>
            </a:r>
            <a:r>
              <a:rPr lang="en-US" sz="2000" b="1" dirty="0">
                <a:solidFill>
                  <a:schemeClr val="accent1"/>
                </a:solidFill>
              </a:rPr>
              <a:t>Government</a:t>
            </a:r>
          </a:p>
          <a:p>
            <a:pPr algn="ctr"/>
            <a:endParaRPr lang="en-US" sz="2000" b="1" dirty="0"/>
          </a:p>
        </p:txBody>
      </p:sp>
      <p:sp>
        <p:nvSpPr>
          <p:cNvPr id="9" name="TextBox 8"/>
          <p:cNvSpPr txBox="1"/>
          <p:nvPr/>
        </p:nvSpPr>
        <p:spPr>
          <a:xfrm>
            <a:off x="4407089" y="2819400"/>
            <a:ext cx="4558353" cy="1015663"/>
          </a:xfrm>
          <a:prstGeom prst="rect">
            <a:avLst/>
          </a:prstGeom>
          <a:noFill/>
        </p:spPr>
        <p:txBody>
          <a:bodyPr wrap="square" rtlCol="0">
            <a:spAutoFit/>
          </a:bodyPr>
          <a:lstStyle/>
          <a:p>
            <a:pPr lvl="1" algn="ctr"/>
            <a:r>
              <a:rPr lang="en-US" sz="2000" b="1" dirty="0">
                <a:solidFill>
                  <a:schemeClr val="accent1"/>
                </a:solidFill>
              </a:rPr>
              <a:t>And </a:t>
            </a:r>
            <a:r>
              <a:rPr lang="en-US" sz="2000" b="1" dirty="0" smtClean="0">
                <a:solidFill>
                  <a:schemeClr val="accent1"/>
                </a:solidFill>
              </a:rPr>
              <a:t>some </a:t>
            </a:r>
            <a:r>
              <a:rPr lang="en-US" sz="2000" b="1" dirty="0">
                <a:solidFill>
                  <a:schemeClr val="accent1"/>
                </a:solidFill>
              </a:rPr>
              <a:t>powers belong to the state governments</a:t>
            </a:r>
          </a:p>
          <a:p>
            <a:pPr algn="ctr"/>
            <a:endParaRPr lang="en-US" sz="2000" b="1" dirty="0"/>
          </a:p>
        </p:txBody>
      </p:sp>
      <p:cxnSp>
        <p:nvCxnSpPr>
          <p:cNvPr id="11" name="Straight Connector 10"/>
          <p:cNvCxnSpPr/>
          <p:nvPr/>
        </p:nvCxnSpPr>
        <p:spPr>
          <a:xfrm>
            <a:off x="4515134" y="2848024"/>
            <a:ext cx="0" cy="416237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9349" y="3965862"/>
            <a:ext cx="2129051" cy="369332"/>
          </a:xfrm>
          <a:prstGeom prst="rect">
            <a:avLst/>
          </a:prstGeom>
          <a:noFill/>
        </p:spPr>
        <p:txBody>
          <a:bodyPr wrap="square" rtlCol="0">
            <a:spAutoFit/>
          </a:bodyPr>
          <a:lstStyle/>
          <a:p>
            <a:r>
              <a:rPr lang="en-US" b="1" dirty="0" smtClean="0"/>
              <a:t>Coin money</a:t>
            </a:r>
            <a:endParaRPr lang="en-US" b="1" dirty="0"/>
          </a:p>
        </p:txBody>
      </p:sp>
      <p:sp>
        <p:nvSpPr>
          <p:cNvPr id="13" name="TextBox 12"/>
          <p:cNvSpPr txBox="1"/>
          <p:nvPr/>
        </p:nvSpPr>
        <p:spPr>
          <a:xfrm>
            <a:off x="2281451" y="4006334"/>
            <a:ext cx="2129051" cy="369332"/>
          </a:xfrm>
          <a:prstGeom prst="rect">
            <a:avLst/>
          </a:prstGeom>
          <a:noFill/>
        </p:spPr>
        <p:txBody>
          <a:bodyPr wrap="square" rtlCol="0">
            <a:spAutoFit/>
          </a:bodyPr>
          <a:lstStyle/>
          <a:p>
            <a:pPr algn="ctr"/>
            <a:r>
              <a:rPr lang="en-US" b="1" dirty="0" smtClean="0"/>
              <a:t>Declare war</a:t>
            </a:r>
            <a:endParaRPr lang="en-US" b="1" dirty="0"/>
          </a:p>
        </p:txBody>
      </p:sp>
      <p:sp>
        <p:nvSpPr>
          <p:cNvPr id="14" name="TextBox 13"/>
          <p:cNvSpPr txBox="1"/>
          <p:nvPr/>
        </p:nvSpPr>
        <p:spPr>
          <a:xfrm>
            <a:off x="-1" y="5421868"/>
            <a:ext cx="2129051" cy="369332"/>
          </a:xfrm>
          <a:prstGeom prst="rect">
            <a:avLst/>
          </a:prstGeom>
          <a:noFill/>
        </p:spPr>
        <p:txBody>
          <a:bodyPr wrap="square" rtlCol="0">
            <a:spAutoFit/>
          </a:bodyPr>
          <a:lstStyle/>
          <a:p>
            <a:pPr algn="ctr"/>
            <a:r>
              <a:rPr lang="en-US" b="1" dirty="0" smtClean="0"/>
              <a:t>Make treaties</a:t>
            </a:r>
            <a:endParaRPr lang="en-US" b="1" dirty="0"/>
          </a:p>
        </p:txBody>
      </p:sp>
      <p:sp>
        <p:nvSpPr>
          <p:cNvPr id="15" name="TextBox 14"/>
          <p:cNvSpPr txBox="1"/>
          <p:nvPr/>
        </p:nvSpPr>
        <p:spPr>
          <a:xfrm>
            <a:off x="2281450" y="5421868"/>
            <a:ext cx="2129051" cy="369332"/>
          </a:xfrm>
          <a:prstGeom prst="rect">
            <a:avLst/>
          </a:prstGeom>
          <a:noFill/>
        </p:spPr>
        <p:txBody>
          <a:bodyPr wrap="square" rtlCol="0">
            <a:spAutoFit/>
          </a:bodyPr>
          <a:lstStyle/>
          <a:p>
            <a:pPr algn="ctr"/>
            <a:r>
              <a:rPr lang="en-US" b="1" dirty="0" smtClean="0"/>
              <a:t>Form an army </a:t>
            </a:r>
            <a:endParaRPr lang="en-US" b="1" dirty="0"/>
          </a:p>
        </p:txBody>
      </p:sp>
      <p:cxnSp>
        <p:nvCxnSpPr>
          <p:cNvPr id="16" name="Straight Connector 15"/>
          <p:cNvCxnSpPr/>
          <p:nvPr/>
        </p:nvCxnSpPr>
        <p:spPr>
          <a:xfrm>
            <a:off x="116006" y="5283242"/>
            <a:ext cx="429108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61547" y="4150528"/>
            <a:ext cx="24453" cy="2707472"/>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966647" y="3657600"/>
            <a:ext cx="1662753" cy="646331"/>
          </a:xfrm>
          <a:prstGeom prst="rect">
            <a:avLst/>
          </a:prstGeom>
          <a:noFill/>
        </p:spPr>
        <p:txBody>
          <a:bodyPr wrap="square" rtlCol="0">
            <a:spAutoFit/>
          </a:bodyPr>
          <a:lstStyle/>
          <a:p>
            <a:pPr algn="ctr"/>
            <a:r>
              <a:rPr lang="en-US" b="1" dirty="0" smtClean="0"/>
              <a:t>Provide education</a:t>
            </a:r>
            <a:endParaRPr lang="en-US" b="1" dirty="0"/>
          </a:p>
        </p:txBody>
      </p:sp>
      <p:sp>
        <p:nvSpPr>
          <p:cNvPr id="23" name="TextBox 22"/>
          <p:cNvSpPr txBox="1"/>
          <p:nvPr/>
        </p:nvSpPr>
        <p:spPr>
          <a:xfrm>
            <a:off x="6922257" y="3443695"/>
            <a:ext cx="2374143" cy="923330"/>
          </a:xfrm>
          <a:prstGeom prst="rect">
            <a:avLst/>
          </a:prstGeom>
          <a:noFill/>
        </p:spPr>
        <p:txBody>
          <a:bodyPr wrap="square" rtlCol="0">
            <a:spAutoFit/>
          </a:bodyPr>
          <a:lstStyle/>
          <a:p>
            <a:pPr algn="ctr"/>
            <a:r>
              <a:rPr lang="en-US" b="1" dirty="0" smtClean="0"/>
              <a:t>Provide protection (police)</a:t>
            </a:r>
            <a:endParaRPr lang="en-US" b="1" dirty="0"/>
          </a:p>
        </p:txBody>
      </p:sp>
      <p:sp>
        <p:nvSpPr>
          <p:cNvPr id="24" name="TextBox 23"/>
          <p:cNvSpPr txBox="1"/>
          <p:nvPr/>
        </p:nvSpPr>
        <p:spPr>
          <a:xfrm>
            <a:off x="4682319" y="5257800"/>
            <a:ext cx="2129051" cy="646331"/>
          </a:xfrm>
          <a:prstGeom prst="rect">
            <a:avLst/>
          </a:prstGeom>
          <a:noFill/>
        </p:spPr>
        <p:txBody>
          <a:bodyPr wrap="square" rtlCol="0">
            <a:spAutoFit/>
          </a:bodyPr>
          <a:lstStyle/>
          <a:p>
            <a:pPr algn="ctr"/>
            <a:r>
              <a:rPr lang="en-US" b="1" dirty="0" smtClean="0"/>
              <a:t>Issue drivers’ licenses</a:t>
            </a:r>
            <a:endParaRPr lang="en-US" b="1" dirty="0"/>
          </a:p>
        </p:txBody>
      </p:sp>
      <p:sp>
        <p:nvSpPr>
          <p:cNvPr id="25" name="TextBox 24"/>
          <p:cNvSpPr txBox="1"/>
          <p:nvPr/>
        </p:nvSpPr>
        <p:spPr>
          <a:xfrm>
            <a:off x="6938748" y="5257800"/>
            <a:ext cx="2129051" cy="646331"/>
          </a:xfrm>
          <a:prstGeom prst="rect">
            <a:avLst/>
          </a:prstGeom>
          <a:noFill/>
        </p:spPr>
        <p:txBody>
          <a:bodyPr wrap="square" rtlCol="0">
            <a:spAutoFit/>
          </a:bodyPr>
          <a:lstStyle/>
          <a:p>
            <a:pPr algn="ctr"/>
            <a:r>
              <a:rPr lang="en-US" b="1" dirty="0" smtClean="0"/>
              <a:t>Issue marriage licenses </a:t>
            </a:r>
            <a:endParaRPr lang="en-US" b="1" dirty="0"/>
          </a:p>
        </p:txBody>
      </p:sp>
      <p:cxnSp>
        <p:nvCxnSpPr>
          <p:cNvPr id="26" name="Straight Connector 25"/>
          <p:cNvCxnSpPr/>
          <p:nvPr/>
        </p:nvCxnSpPr>
        <p:spPr>
          <a:xfrm>
            <a:off x="4776716" y="5257800"/>
            <a:ext cx="4291083"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922257" y="3777734"/>
            <a:ext cx="11943" cy="315646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074" name="Picture 2" descr="C:\Documents and Settings\flrea\Local Settings\Temporary Internet Files\Content.IE5\00K2A6ZT\MC900431631[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5014" y="4199462"/>
            <a:ext cx="959019" cy="959019"/>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Documents and Settings\flrea\Local Settings\Temporary Internet Files\Content.IE5\0B6R8VTI\MP900427681[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07283" y="4367025"/>
            <a:ext cx="1277385" cy="844272"/>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Documents and Settings\flrea\Local Settings\Temporary Internet Files\Content.IE5\1MQK6FTF\MC900435045[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9134" y="5801452"/>
            <a:ext cx="1218552" cy="935898"/>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Documents and Settings\flrea\Local Settings\Temporary Internet Files\Content.IE5\7OTE7IS6\MP900405466[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707283" y="5801452"/>
            <a:ext cx="1450441" cy="1036029"/>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C:\Documents and Settings\flrea\Local Settings\Temporary Internet Files\Content.IE5\00K2A6ZT\MP900439566[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165309" y="4335194"/>
            <a:ext cx="1163069" cy="776487"/>
          </a:xfrm>
          <a:prstGeom prst="rect">
            <a:avLst/>
          </a:prstGeom>
          <a:noFill/>
          <a:extLst>
            <a:ext uri="{909E8E84-426E-40DD-AFC4-6F175D3DCCD1}">
              <a14:hiddenFill xmlns:a14="http://schemas.microsoft.com/office/drawing/2010/main" xmlns="">
                <a:solidFill>
                  <a:srgbClr val="FFFFFF"/>
                </a:solidFill>
              </a14:hiddenFill>
            </a:ext>
          </a:extLst>
        </p:spPr>
      </p:pic>
      <p:pic>
        <p:nvPicPr>
          <p:cNvPr id="3079" name="Picture 7" descr="C:\Documents and Settings\flrea\Local Settings\Temporary Internet Files\Content.IE5\53OAU1L4\MP900401164[1].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721176" y="4343400"/>
            <a:ext cx="660824" cy="826232"/>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C:\Documents and Settings\flrea\Local Settings\Temporary Internet Files\Content.IE5\MIT1Q49H\MC900212719[1].wm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165309" y="5844300"/>
            <a:ext cx="1017920" cy="950332"/>
          </a:xfrm>
          <a:prstGeom prst="rect">
            <a:avLst/>
          </a:prstGeom>
          <a:noFill/>
          <a:extLst>
            <a:ext uri="{909E8E84-426E-40DD-AFC4-6F175D3DCCD1}">
              <a14:hiddenFill xmlns:a14="http://schemas.microsoft.com/office/drawing/2010/main" xmlns="">
                <a:solidFill>
                  <a:srgbClr val="FFFFFF"/>
                </a:solidFill>
              </a14:hiddenFill>
            </a:ext>
          </a:extLst>
        </p:spPr>
      </p:pic>
      <p:pic>
        <p:nvPicPr>
          <p:cNvPr id="3081" name="Picture 9" descr="C:\Documents and Settings\flrea\Local Settings\Temporary Internet Files\Content.IE5\WAFDA75N\MP900289132[1].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230005" y="5867646"/>
            <a:ext cx="1546538" cy="10361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245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075"/>
                                        </p:tgtEl>
                                        <p:attrNameLst>
                                          <p:attrName>style.visibility</p:attrName>
                                        </p:attrNameLst>
                                      </p:cBhvr>
                                      <p:to>
                                        <p:strVal val="visible"/>
                                      </p:to>
                                    </p:set>
                                    <p:animEffect transition="in" filter="fade">
                                      <p:cBhvr>
                                        <p:cTn id="29" dur="1000"/>
                                        <p:tgtEl>
                                          <p:spTgt spid="3075"/>
                                        </p:tgtEl>
                                      </p:cBhvr>
                                    </p:animEffect>
                                    <p:anim calcmode="lin" valueType="num">
                                      <p:cBhvr>
                                        <p:cTn id="30" dur="1000" fill="hold"/>
                                        <p:tgtEl>
                                          <p:spTgt spid="3075"/>
                                        </p:tgtEl>
                                        <p:attrNameLst>
                                          <p:attrName>ppt_x</p:attrName>
                                        </p:attrNameLst>
                                      </p:cBhvr>
                                      <p:tavLst>
                                        <p:tav tm="0">
                                          <p:val>
                                            <p:strVal val="#ppt_x"/>
                                          </p:val>
                                        </p:tav>
                                        <p:tav tm="100000">
                                          <p:val>
                                            <p:strVal val="#ppt_x"/>
                                          </p:val>
                                        </p:tav>
                                      </p:tavLst>
                                    </p:anim>
                                    <p:anim calcmode="lin" valueType="num">
                                      <p:cBhvr>
                                        <p:cTn id="31" dur="1000" fill="hold"/>
                                        <p:tgtEl>
                                          <p:spTgt spid="307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076"/>
                                        </p:tgtEl>
                                        <p:attrNameLst>
                                          <p:attrName>style.visibility</p:attrName>
                                        </p:attrNameLst>
                                      </p:cBhvr>
                                      <p:to>
                                        <p:strVal val="visible"/>
                                      </p:to>
                                    </p:set>
                                    <p:animEffect transition="in" filter="fade">
                                      <p:cBhvr>
                                        <p:cTn id="47" dur="1000"/>
                                        <p:tgtEl>
                                          <p:spTgt spid="3076"/>
                                        </p:tgtEl>
                                      </p:cBhvr>
                                    </p:animEffect>
                                    <p:anim calcmode="lin" valueType="num">
                                      <p:cBhvr>
                                        <p:cTn id="48" dur="1000" fill="hold"/>
                                        <p:tgtEl>
                                          <p:spTgt spid="3076"/>
                                        </p:tgtEl>
                                        <p:attrNameLst>
                                          <p:attrName>ppt_x</p:attrName>
                                        </p:attrNameLst>
                                      </p:cBhvr>
                                      <p:tavLst>
                                        <p:tav tm="0">
                                          <p:val>
                                            <p:strVal val="#ppt_x"/>
                                          </p:val>
                                        </p:tav>
                                        <p:tav tm="100000">
                                          <p:val>
                                            <p:strVal val="#ppt_x"/>
                                          </p:val>
                                        </p:tav>
                                      </p:tavLst>
                                    </p:anim>
                                    <p:anim calcmode="lin" valueType="num">
                                      <p:cBhvr>
                                        <p:cTn id="49" dur="1000" fill="hold"/>
                                        <p:tgtEl>
                                          <p:spTgt spid="307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077"/>
                                        </p:tgtEl>
                                        <p:attrNameLst>
                                          <p:attrName>style.visibility</p:attrName>
                                        </p:attrNameLst>
                                      </p:cBhvr>
                                      <p:to>
                                        <p:strVal val="visible"/>
                                      </p:to>
                                    </p:set>
                                    <p:animEffect transition="in" filter="fade">
                                      <p:cBhvr>
                                        <p:cTn id="59" dur="1000"/>
                                        <p:tgtEl>
                                          <p:spTgt spid="3077"/>
                                        </p:tgtEl>
                                      </p:cBhvr>
                                    </p:animEffect>
                                    <p:anim calcmode="lin" valueType="num">
                                      <p:cBhvr>
                                        <p:cTn id="60" dur="1000" fill="hold"/>
                                        <p:tgtEl>
                                          <p:spTgt spid="3077"/>
                                        </p:tgtEl>
                                        <p:attrNameLst>
                                          <p:attrName>ppt_x</p:attrName>
                                        </p:attrNameLst>
                                      </p:cBhvr>
                                      <p:tavLst>
                                        <p:tav tm="0">
                                          <p:val>
                                            <p:strVal val="#ppt_x"/>
                                          </p:val>
                                        </p:tav>
                                        <p:tav tm="100000">
                                          <p:val>
                                            <p:strVal val="#ppt_x"/>
                                          </p:val>
                                        </p:tav>
                                      </p:tavLst>
                                    </p:anim>
                                    <p:anim calcmode="lin" valueType="num">
                                      <p:cBhvr>
                                        <p:cTn id="61" dur="1000" fill="hold"/>
                                        <p:tgtEl>
                                          <p:spTgt spid="307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3078"/>
                                        </p:tgtEl>
                                        <p:attrNameLst>
                                          <p:attrName>style.visibility</p:attrName>
                                        </p:attrNameLst>
                                      </p:cBhvr>
                                      <p:to>
                                        <p:strVal val="visible"/>
                                      </p:to>
                                    </p:set>
                                    <p:animEffect transition="in" filter="fade">
                                      <p:cBhvr>
                                        <p:cTn id="84" dur="1000"/>
                                        <p:tgtEl>
                                          <p:spTgt spid="3078"/>
                                        </p:tgtEl>
                                      </p:cBhvr>
                                    </p:animEffect>
                                    <p:anim calcmode="lin" valueType="num">
                                      <p:cBhvr>
                                        <p:cTn id="85" dur="1000" fill="hold"/>
                                        <p:tgtEl>
                                          <p:spTgt spid="3078"/>
                                        </p:tgtEl>
                                        <p:attrNameLst>
                                          <p:attrName>ppt_x</p:attrName>
                                        </p:attrNameLst>
                                      </p:cBhvr>
                                      <p:tavLst>
                                        <p:tav tm="0">
                                          <p:val>
                                            <p:strVal val="#ppt_x"/>
                                          </p:val>
                                        </p:tav>
                                        <p:tav tm="100000">
                                          <p:val>
                                            <p:strVal val="#ppt_x"/>
                                          </p:val>
                                        </p:tav>
                                      </p:tavLst>
                                    </p:anim>
                                    <p:anim calcmode="lin" valueType="num">
                                      <p:cBhvr>
                                        <p:cTn id="86"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1000" fill="hold"/>
                                        <p:tgtEl>
                                          <p:spTgt spid="23"/>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3079"/>
                                        </p:tgtEl>
                                        <p:attrNameLst>
                                          <p:attrName>style.visibility</p:attrName>
                                        </p:attrNameLst>
                                      </p:cBhvr>
                                      <p:to>
                                        <p:strVal val="visible"/>
                                      </p:to>
                                    </p:set>
                                    <p:animEffect transition="in" filter="fade">
                                      <p:cBhvr>
                                        <p:cTn id="96" dur="1000"/>
                                        <p:tgtEl>
                                          <p:spTgt spid="3079"/>
                                        </p:tgtEl>
                                      </p:cBhvr>
                                    </p:animEffect>
                                    <p:anim calcmode="lin" valueType="num">
                                      <p:cBhvr>
                                        <p:cTn id="97" dur="1000" fill="hold"/>
                                        <p:tgtEl>
                                          <p:spTgt spid="3079"/>
                                        </p:tgtEl>
                                        <p:attrNameLst>
                                          <p:attrName>ppt_x</p:attrName>
                                        </p:attrNameLst>
                                      </p:cBhvr>
                                      <p:tavLst>
                                        <p:tav tm="0">
                                          <p:val>
                                            <p:strVal val="#ppt_x"/>
                                          </p:val>
                                        </p:tav>
                                        <p:tav tm="100000">
                                          <p:val>
                                            <p:strVal val="#ppt_x"/>
                                          </p:val>
                                        </p:tav>
                                      </p:tavLst>
                                    </p:anim>
                                    <p:anim calcmode="lin" valueType="num">
                                      <p:cBhvr>
                                        <p:cTn id="98" dur="1000" fill="hold"/>
                                        <p:tgtEl>
                                          <p:spTgt spid="3079"/>
                                        </p:tgtEl>
                                        <p:attrNameLst>
                                          <p:attrName>ppt_y</p:attrName>
                                        </p:attrNameLst>
                                      </p:cBhvr>
                                      <p:tavLst>
                                        <p:tav tm="0">
                                          <p:val>
                                            <p:strVal val="#ppt_y+.1"/>
                                          </p:val>
                                        </p:tav>
                                        <p:tav tm="100000">
                                          <p:val>
                                            <p:strVal val="#ppt_y"/>
                                          </p:val>
                                        </p:tav>
                                      </p:tavLst>
                                    </p:anim>
                                  </p:childTnLst>
                                </p:cTn>
                              </p:par>
                              <p:par>
                                <p:cTn id="99" presetID="10" presetClass="entr" presetSubtype="0" fill="hold"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500"/>
                                        <p:tgtEl>
                                          <p:spTgt spid="27"/>
                                        </p:tgtEl>
                                      </p:cBhvr>
                                    </p:animEffect>
                                  </p:childTnLst>
                                </p:cTn>
                              </p:par>
                              <p:par>
                                <p:cTn id="102" presetID="10" presetClass="entr" presetSubtype="0" fill="hold"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1000"/>
                                        <p:tgtEl>
                                          <p:spTgt spid="24"/>
                                        </p:tgtEl>
                                      </p:cBhvr>
                                    </p:animEffect>
                                    <p:anim calcmode="lin" valueType="num">
                                      <p:cBhvr>
                                        <p:cTn id="110" dur="1000" fill="hold"/>
                                        <p:tgtEl>
                                          <p:spTgt spid="24"/>
                                        </p:tgtEl>
                                        <p:attrNameLst>
                                          <p:attrName>ppt_x</p:attrName>
                                        </p:attrNameLst>
                                      </p:cBhvr>
                                      <p:tavLst>
                                        <p:tav tm="0">
                                          <p:val>
                                            <p:strVal val="#ppt_x"/>
                                          </p:val>
                                        </p:tav>
                                        <p:tav tm="100000">
                                          <p:val>
                                            <p:strVal val="#ppt_x"/>
                                          </p:val>
                                        </p:tav>
                                      </p:tavLst>
                                    </p:anim>
                                    <p:anim calcmode="lin" valueType="num">
                                      <p:cBhvr>
                                        <p:cTn id="111" dur="1000" fill="hold"/>
                                        <p:tgtEl>
                                          <p:spTgt spid="24"/>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3080"/>
                                        </p:tgtEl>
                                        <p:attrNameLst>
                                          <p:attrName>style.visibility</p:attrName>
                                        </p:attrNameLst>
                                      </p:cBhvr>
                                      <p:to>
                                        <p:strVal val="visible"/>
                                      </p:to>
                                    </p:set>
                                    <p:animEffect transition="in" filter="fade">
                                      <p:cBhvr>
                                        <p:cTn id="114" dur="1000"/>
                                        <p:tgtEl>
                                          <p:spTgt spid="3080"/>
                                        </p:tgtEl>
                                      </p:cBhvr>
                                    </p:animEffect>
                                    <p:anim calcmode="lin" valueType="num">
                                      <p:cBhvr>
                                        <p:cTn id="115" dur="1000" fill="hold"/>
                                        <p:tgtEl>
                                          <p:spTgt spid="3080"/>
                                        </p:tgtEl>
                                        <p:attrNameLst>
                                          <p:attrName>ppt_x</p:attrName>
                                        </p:attrNameLst>
                                      </p:cBhvr>
                                      <p:tavLst>
                                        <p:tav tm="0">
                                          <p:val>
                                            <p:strVal val="#ppt_x"/>
                                          </p:val>
                                        </p:tav>
                                        <p:tav tm="100000">
                                          <p:val>
                                            <p:strVal val="#ppt_x"/>
                                          </p:val>
                                        </p:tav>
                                      </p:tavLst>
                                    </p:anim>
                                    <p:anim calcmode="lin" valueType="num">
                                      <p:cBhvr>
                                        <p:cTn id="116"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1000"/>
                                        <p:tgtEl>
                                          <p:spTgt spid="25"/>
                                        </p:tgtEl>
                                      </p:cBhvr>
                                    </p:animEffect>
                                    <p:anim calcmode="lin" valueType="num">
                                      <p:cBhvr>
                                        <p:cTn id="122" dur="1000" fill="hold"/>
                                        <p:tgtEl>
                                          <p:spTgt spid="25"/>
                                        </p:tgtEl>
                                        <p:attrNameLst>
                                          <p:attrName>ppt_x</p:attrName>
                                        </p:attrNameLst>
                                      </p:cBhvr>
                                      <p:tavLst>
                                        <p:tav tm="0">
                                          <p:val>
                                            <p:strVal val="#ppt_x"/>
                                          </p:val>
                                        </p:tav>
                                        <p:tav tm="100000">
                                          <p:val>
                                            <p:strVal val="#ppt_x"/>
                                          </p:val>
                                        </p:tav>
                                      </p:tavLst>
                                    </p:anim>
                                    <p:anim calcmode="lin" valueType="num">
                                      <p:cBhvr>
                                        <p:cTn id="123" dur="1000" fill="hold"/>
                                        <p:tgtEl>
                                          <p:spTgt spid="25"/>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3081"/>
                                        </p:tgtEl>
                                        <p:attrNameLst>
                                          <p:attrName>style.visibility</p:attrName>
                                        </p:attrNameLst>
                                      </p:cBhvr>
                                      <p:to>
                                        <p:strVal val="visible"/>
                                      </p:to>
                                    </p:set>
                                    <p:animEffect transition="in" filter="fade">
                                      <p:cBhvr>
                                        <p:cTn id="126" dur="1000"/>
                                        <p:tgtEl>
                                          <p:spTgt spid="3081"/>
                                        </p:tgtEl>
                                      </p:cBhvr>
                                    </p:animEffect>
                                    <p:anim calcmode="lin" valueType="num">
                                      <p:cBhvr>
                                        <p:cTn id="127" dur="1000" fill="hold"/>
                                        <p:tgtEl>
                                          <p:spTgt spid="3081"/>
                                        </p:tgtEl>
                                        <p:attrNameLst>
                                          <p:attrName>ppt_x</p:attrName>
                                        </p:attrNameLst>
                                      </p:cBhvr>
                                      <p:tavLst>
                                        <p:tav tm="0">
                                          <p:val>
                                            <p:strVal val="#ppt_x"/>
                                          </p:val>
                                        </p:tav>
                                        <p:tav tm="100000">
                                          <p:val>
                                            <p:strVal val="#ppt_x"/>
                                          </p:val>
                                        </p:tav>
                                      </p:tavLst>
                                    </p:anim>
                                    <p:anim calcmode="lin" valueType="num">
                                      <p:cBhvr>
                                        <p:cTn id="128" dur="1000" fill="hold"/>
                                        <p:tgtEl>
                                          <p:spTgt spid="30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2" grpId="0"/>
      <p:bldP spid="13" grpId="0"/>
      <p:bldP spid="14" grpId="0"/>
      <p:bldP spid="15"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fficedepot\AppData\Local\Microsoft\Windows\Temporary Internet Files\Content.IE5\8KRYVAB6\MC900149511[1].wmf"/>
          <p:cNvPicPr>
            <a:picLocks noChangeAspect="1" noChangeArrowheads="1"/>
          </p:cNvPicPr>
          <p:nvPr/>
        </p:nvPicPr>
        <p:blipFill>
          <a:blip r:embed="rId3" cstate="print">
            <a:lum bright="70000" contrast="-70000"/>
          </a:blip>
          <a:srcRect/>
          <a:stretch>
            <a:fillRect/>
          </a:stretch>
        </p:blipFill>
        <p:spPr bwMode="auto">
          <a:xfrm>
            <a:off x="387918" y="914400"/>
            <a:ext cx="8603682" cy="5823903"/>
          </a:xfrm>
          <a:prstGeom prst="rect">
            <a:avLst/>
          </a:prstGeom>
          <a:noFill/>
        </p:spPr>
      </p:pic>
      <p:sp>
        <p:nvSpPr>
          <p:cNvPr id="2" name="Title 1"/>
          <p:cNvSpPr>
            <a:spLocks noGrp="1"/>
          </p:cNvSpPr>
          <p:nvPr>
            <p:ph type="title"/>
          </p:nvPr>
        </p:nvSpPr>
        <p:spPr/>
        <p:txBody>
          <a:bodyPr>
            <a:normAutofit fontScale="90000"/>
          </a:bodyPr>
          <a:lstStyle/>
          <a:p>
            <a:r>
              <a:rPr lang="en-US" sz="4800" b="1" dirty="0" smtClean="0">
                <a:latin typeface="Kristen ITC" pitchFamily="66" charset="0"/>
              </a:rPr>
              <a:t>Parts of the US Constitution</a:t>
            </a:r>
            <a:endParaRPr lang="en-US" sz="4800" b="1" dirty="0">
              <a:latin typeface="Kristen ITC" pitchFamily="66" charset="0"/>
            </a:endParaRPr>
          </a:p>
        </p:txBody>
      </p:sp>
      <p:sp>
        <p:nvSpPr>
          <p:cNvPr id="3" name="Content Placeholder 2"/>
          <p:cNvSpPr>
            <a:spLocks noGrp="1"/>
          </p:cNvSpPr>
          <p:nvPr>
            <p:ph idx="1"/>
          </p:nvPr>
        </p:nvSpPr>
        <p:spPr/>
        <p:txBody>
          <a:bodyPr>
            <a:normAutofit/>
          </a:bodyPr>
          <a:lstStyle/>
          <a:p>
            <a:r>
              <a:rPr lang="en-US" sz="4000" dirty="0" smtClean="0">
                <a:latin typeface="+mj-lt"/>
              </a:rPr>
              <a:t>PREAMBLE</a:t>
            </a:r>
          </a:p>
          <a:p>
            <a:endParaRPr lang="en-US" sz="4000" dirty="0" smtClean="0">
              <a:latin typeface="+mj-lt"/>
            </a:endParaRPr>
          </a:p>
          <a:p>
            <a:r>
              <a:rPr lang="en-US" sz="4000" dirty="0" smtClean="0">
                <a:latin typeface="+mj-lt"/>
              </a:rPr>
              <a:t>SEVEN ARTICLES</a:t>
            </a:r>
          </a:p>
          <a:p>
            <a:endParaRPr lang="en-US" sz="4000" dirty="0" smtClean="0">
              <a:latin typeface="+mj-lt"/>
            </a:endParaRPr>
          </a:p>
          <a:p>
            <a:r>
              <a:rPr lang="en-US" sz="4000" dirty="0" smtClean="0">
                <a:latin typeface="+mj-lt"/>
              </a:rPr>
              <a:t>AMENDMENTS (27)</a:t>
            </a:r>
          </a:p>
          <a:p>
            <a:pPr>
              <a:buNone/>
            </a:pPr>
            <a:endParaRPr lang="en-US" sz="4000" dirty="0"/>
          </a:p>
        </p:txBody>
      </p:sp>
    </p:spTree>
    <p:extLst>
      <p:ext uri="{BB962C8B-B14F-4D97-AF65-F5344CB8AC3E}">
        <p14:creationId xmlns:p14="http://schemas.microsoft.com/office/powerpoint/2010/main" xmlns="" val="291266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84" y="457200"/>
            <a:ext cx="8985315" cy="1066800"/>
          </a:xfrm>
        </p:spPr>
        <p:txBody>
          <a:bodyPr>
            <a:normAutofit fontScale="90000"/>
          </a:bodyPr>
          <a:lstStyle/>
          <a:p>
            <a:r>
              <a:rPr lang="en-US" dirty="0" smtClean="0"/>
              <a:t>Last 5 Amendments in the Bill of Rights</a:t>
            </a:r>
            <a:endParaRPr lang="en-US" dirty="0"/>
          </a:p>
        </p:txBody>
      </p:sp>
      <p:sp>
        <p:nvSpPr>
          <p:cNvPr id="4" name="TextBox 3"/>
          <p:cNvSpPr txBox="1"/>
          <p:nvPr/>
        </p:nvSpPr>
        <p:spPr>
          <a:xfrm>
            <a:off x="158685" y="1825824"/>
            <a:ext cx="8153400" cy="707886"/>
          </a:xfrm>
          <a:prstGeom prst="rect">
            <a:avLst/>
          </a:prstGeom>
          <a:noFill/>
        </p:spPr>
        <p:txBody>
          <a:bodyPr wrap="square" rtlCol="0">
            <a:spAutoFit/>
          </a:bodyPr>
          <a:lstStyle/>
          <a:p>
            <a:r>
              <a:rPr lang="en-US" sz="2000" b="1" dirty="0" smtClean="0">
                <a:solidFill>
                  <a:schemeClr val="accent1"/>
                </a:solidFill>
              </a:rPr>
              <a:t>Amendment VI: Right to a jury trial and the right to counsel (an attorney)</a:t>
            </a:r>
            <a:endParaRPr lang="en-US" sz="2000" b="1" dirty="0">
              <a:solidFill>
                <a:schemeClr val="accent1"/>
              </a:solidFill>
            </a:endParaRPr>
          </a:p>
        </p:txBody>
      </p:sp>
      <p:sp>
        <p:nvSpPr>
          <p:cNvPr id="5" name="TextBox 4"/>
          <p:cNvSpPr txBox="1"/>
          <p:nvPr/>
        </p:nvSpPr>
        <p:spPr>
          <a:xfrm>
            <a:off x="78405" y="2721244"/>
            <a:ext cx="8153400" cy="707886"/>
          </a:xfrm>
          <a:prstGeom prst="rect">
            <a:avLst/>
          </a:prstGeom>
          <a:noFill/>
        </p:spPr>
        <p:txBody>
          <a:bodyPr wrap="square" rtlCol="0">
            <a:spAutoFit/>
          </a:bodyPr>
          <a:lstStyle/>
          <a:p>
            <a:r>
              <a:rPr lang="en-US" sz="2000" b="1" dirty="0" smtClean="0">
                <a:solidFill>
                  <a:schemeClr val="accent2"/>
                </a:solidFill>
              </a:rPr>
              <a:t>Amendment VII: Right to trial by jury in cases with value exceeding $20</a:t>
            </a:r>
            <a:endParaRPr lang="en-US" sz="2000" b="1" dirty="0">
              <a:solidFill>
                <a:schemeClr val="accent2"/>
              </a:solidFill>
            </a:endParaRPr>
          </a:p>
        </p:txBody>
      </p:sp>
      <p:sp>
        <p:nvSpPr>
          <p:cNvPr id="6" name="TextBox 5"/>
          <p:cNvSpPr txBox="1"/>
          <p:nvPr/>
        </p:nvSpPr>
        <p:spPr>
          <a:xfrm>
            <a:off x="116476" y="3805514"/>
            <a:ext cx="8153400" cy="707886"/>
          </a:xfrm>
          <a:prstGeom prst="rect">
            <a:avLst/>
          </a:prstGeom>
          <a:noFill/>
        </p:spPr>
        <p:txBody>
          <a:bodyPr wrap="square" rtlCol="0">
            <a:spAutoFit/>
          </a:bodyPr>
          <a:lstStyle/>
          <a:p>
            <a:r>
              <a:rPr lang="en-US" sz="2000" b="1" dirty="0" smtClean="0">
                <a:solidFill>
                  <a:srgbClr val="80D41A"/>
                </a:solidFill>
              </a:rPr>
              <a:t>Amendment VIII: Freedom from excessive bail and cruel and unusual punishment </a:t>
            </a:r>
            <a:endParaRPr lang="en-US" sz="2000" b="1" dirty="0">
              <a:solidFill>
                <a:srgbClr val="80D41A"/>
              </a:solidFill>
            </a:endParaRPr>
          </a:p>
        </p:txBody>
      </p:sp>
      <p:sp>
        <p:nvSpPr>
          <p:cNvPr id="7" name="TextBox 6"/>
          <p:cNvSpPr txBox="1"/>
          <p:nvPr/>
        </p:nvSpPr>
        <p:spPr>
          <a:xfrm>
            <a:off x="152400" y="4800600"/>
            <a:ext cx="8153400" cy="707886"/>
          </a:xfrm>
          <a:prstGeom prst="rect">
            <a:avLst/>
          </a:prstGeom>
          <a:noFill/>
        </p:spPr>
        <p:txBody>
          <a:bodyPr wrap="square" rtlCol="0">
            <a:spAutoFit/>
          </a:bodyPr>
          <a:lstStyle/>
          <a:p>
            <a:r>
              <a:rPr lang="en-US" sz="2000" b="1" dirty="0" smtClean="0">
                <a:solidFill>
                  <a:schemeClr val="accent4"/>
                </a:solidFill>
              </a:rPr>
              <a:t>Amendment IX: Rights not listed in the Constitution are not to be denied or abused </a:t>
            </a:r>
            <a:endParaRPr lang="en-US" sz="2000" b="1" dirty="0">
              <a:solidFill>
                <a:schemeClr val="accent4"/>
              </a:solidFill>
            </a:endParaRPr>
          </a:p>
        </p:txBody>
      </p:sp>
      <p:sp>
        <p:nvSpPr>
          <p:cNvPr id="8" name="TextBox 7"/>
          <p:cNvSpPr txBox="1"/>
          <p:nvPr/>
        </p:nvSpPr>
        <p:spPr>
          <a:xfrm>
            <a:off x="158685" y="5929069"/>
            <a:ext cx="8153400" cy="707886"/>
          </a:xfrm>
          <a:prstGeom prst="rect">
            <a:avLst/>
          </a:prstGeom>
          <a:noFill/>
        </p:spPr>
        <p:txBody>
          <a:bodyPr wrap="square" rtlCol="0">
            <a:spAutoFit/>
          </a:bodyPr>
          <a:lstStyle/>
          <a:p>
            <a:r>
              <a:rPr lang="en-US" sz="2000" b="1" dirty="0" smtClean="0">
                <a:solidFill>
                  <a:schemeClr val="accent5"/>
                </a:solidFill>
              </a:rPr>
              <a:t>Amendment X: Those powers not given or prohibited to the national government are reserved for the states. </a:t>
            </a:r>
            <a:endParaRPr lang="en-US" sz="2000" b="1" dirty="0">
              <a:solidFill>
                <a:schemeClr val="accent5"/>
              </a:solidFill>
            </a:endParaRPr>
          </a:p>
        </p:txBody>
      </p:sp>
      <p:sp>
        <p:nvSpPr>
          <p:cNvPr id="9" name="Title 1"/>
          <p:cNvSpPr txBox="1">
            <a:spLocks/>
          </p:cNvSpPr>
          <p:nvPr/>
        </p:nvSpPr>
        <p:spPr>
          <a:xfrm>
            <a:off x="609600" y="3855509"/>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5400" b="1" smtClean="0">
                <a:solidFill>
                  <a:schemeClr val="accent2"/>
                </a:solidFill>
              </a:rPr>
              <a:t>RECAP!</a:t>
            </a:r>
            <a:endParaRPr lang="en-US" sz="5400" b="1" dirty="0">
              <a:solidFill>
                <a:schemeClr val="accent2"/>
              </a:solidFill>
            </a:endParaRPr>
          </a:p>
        </p:txBody>
      </p:sp>
      <p:pic>
        <p:nvPicPr>
          <p:cNvPr id="10" name="Picture 2" descr="C:\Documents and Settings\flrea\Local Settings\Temporary Internet Files\Content.IE5\WAFDA75N\MC900434805[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1387801"/>
            <a:ext cx="2666886" cy="26668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365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xit" presetSubtype="4" fill="hold" nodeType="with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ppt_x"/>
                                          </p:val>
                                        </p:tav>
                                      </p:tavLst>
                                    </p:anim>
                                    <p:anim calcmode="lin" valueType="num">
                                      <p:cBhvr additive="base">
                                        <p:cTn id="23" dur="500"/>
                                        <p:tgtEl>
                                          <p:spTgt spid="9"/>
                                        </p:tgtEl>
                                        <p:attrNameLst>
                                          <p:attrName>ppt_y</p:attrName>
                                        </p:attrNameLst>
                                      </p:cBhvr>
                                      <p:tavLst>
                                        <p:tav tm="0">
                                          <p:val>
                                            <p:strVal val="ppt_y"/>
                                          </p:val>
                                        </p:tav>
                                        <p:tav tm="100000">
                                          <p:val>
                                            <p:strVal val="1+ppt_h/2"/>
                                          </p:val>
                                        </p:tav>
                                      </p:tavLst>
                                    </p:anim>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9"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84" y="457200"/>
            <a:ext cx="8985315" cy="1066800"/>
          </a:xfrm>
        </p:spPr>
        <p:txBody>
          <a:bodyPr>
            <a:normAutofit fontScale="90000"/>
          </a:bodyPr>
          <a:lstStyle/>
          <a:p>
            <a:r>
              <a:rPr lang="en-US" dirty="0" smtClean="0">
                <a:latin typeface="+mn-lt"/>
              </a:rPr>
              <a:t>Next 5 Amendments in the Bill of Rights</a:t>
            </a:r>
            <a:endParaRPr lang="en-US" dirty="0">
              <a:latin typeface="+mn-lt"/>
            </a:endParaRPr>
          </a:p>
        </p:txBody>
      </p:sp>
      <p:sp>
        <p:nvSpPr>
          <p:cNvPr id="4" name="TextBox 3"/>
          <p:cNvSpPr txBox="1"/>
          <p:nvPr/>
        </p:nvSpPr>
        <p:spPr>
          <a:xfrm>
            <a:off x="158685" y="1825824"/>
            <a:ext cx="7689915" cy="707886"/>
          </a:xfrm>
          <a:prstGeom prst="rect">
            <a:avLst/>
          </a:prstGeom>
          <a:noFill/>
        </p:spPr>
        <p:txBody>
          <a:bodyPr wrap="square" rtlCol="0">
            <a:spAutoFit/>
          </a:bodyPr>
          <a:lstStyle/>
          <a:p>
            <a:r>
              <a:rPr lang="en-US" sz="2000" b="1" dirty="0" smtClean="0">
                <a:solidFill>
                  <a:schemeClr val="accent1"/>
                </a:solidFill>
              </a:rPr>
              <a:t>Amendment VI: Right to a jury trial and the right to counsel (an attorney)</a:t>
            </a:r>
            <a:endParaRPr lang="en-US" sz="2000" b="1" dirty="0">
              <a:solidFill>
                <a:schemeClr val="accent1"/>
              </a:solidFill>
            </a:endParaRPr>
          </a:p>
        </p:txBody>
      </p:sp>
      <p:sp>
        <p:nvSpPr>
          <p:cNvPr id="5" name="TextBox 4"/>
          <p:cNvSpPr txBox="1"/>
          <p:nvPr/>
        </p:nvSpPr>
        <p:spPr>
          <a:xfrm>
            <a:off x="78405" y="2721244"/>
            <a:ext cx="7160595" cy="707886"/>
          </a:xfrm>
          <a:prstGeom prst="rect">
            <a:avLst/>
          </a:prstGeom>
          <a:noFill/>
        </p:spPr>
        <p:txBody>
          <a:bodyPr wrap="square" rtlCol="0">
            <a:spAutoFit/>
          </a:bodyPr>
          <a:lstStyle/>
          <a:p>
            <a:r>
              <a:rPr lang="en-US" sz="2000" b="1" dirty="0" smtClean="0">
                <a:solidFill>
                  <a:schemeClr val="accent2"/>
                </a:solidFill>
              </a:rPr>
              <a:t>Amendment VII: Right to trial by jury in cases with value exceeding $20</a:t>
            </a:r>
            <a:endParaRPr lang="en-US" sz="2000" b="1" dirty="0">
              <a:solidFill>
                <a:schemeClr val="accent2"/>
              </a:solidFill>
            </a:endParaRPr>
          </a:p>
        </p:txBody>
      </p:sp>
      <p:sp>
        <p:nvSpPr>
          <p:cNvPr id="6" name="TextBox 5"/>
          <p:cNvSpPr txBox="1"/>
          <p:nvPr/>
        </p:nvSpPr>
        <p:spPr>
          <a:xfrm>
            <a:off x="116476" y="3805514"/>
            <a:ext cx="7790622" cy="707886"/>
          </a:xfrm>
          <a:prstGeom prst="rect">
            <a:avLst/>
          </a:prstGeom>
          <a:noFill/>
        </p:spPr>
        <p:txBody>
          <a:bodyPr wrap="square" rtlCol="0">
            <a:spAutoFit/>
          </a:bodyPr>
          <a:lstStyle/>
          <a:p>
            <a:r>
              <a:rPr lang="en-US" sz="2000" b="1" dirty="0" smtClean="0">
                <a:solidFill>
                  <a:srgbClr val="80D41A"/>
                </a:solidFill>
              </a:rPr>
              <a:t>Amendment VIII: Freedom from excessive bail and cruel and unusual punishment </a:t>
            </a:r>
            <a:endParaRPr lang="en-US" sz="2000" b="1" dirty="0">
              <a:solidFill>
                <a:srgbClr val="80D41A"/>
              </a:solidFill>
            </a:endParaRPr>
          </a:p>
        </p:txBody>
      </p:sp>
      <p:sp>
        <p:nvSpPr>
          <p:cNvPr id="7" name="TextBox 6"/>
          <p:cNvSpPr txBox="1"/>
          <p:nvPr/>
        </p:nvSpPr>
        <p:spPr>
          <a:xfrm>
            <a:off x="152400" y="4800600"/>
            <a:ext cx="7505203" cy="707886"/>
          </a:xfrm>
          <a:prstGeom prst="rect">
            <a:avLst/>
          </a:prstGeom>
          <a:noFill/>
        </p:spPr>
        <p:txBody>
          <a:bodyPr wrap="square" rtlCol="0">
            <a:spAutoFit/>
          </a:bodyPr>
          <a:lstStyle/>
          <a:p>
            <a:r>
              <a:rPr lang="en-US" sz="2000" b="1" dirty="0" smtClean="0">
                <a:solidFill>
                  <a:schemeClr val="accent4"/>
                </a:solidFill>
              </a:rPr>
              <a:t>Amendment IX: Rights not listed in the Constitution are not to be denied or abused </a:t>
            </a:r>
            <a:endParaRPr lang="en-US" sz="2000" b="1" dirty="0">
              <a:solidFill>
                <a:schemeClr val="accent4"/>
              </a:solidFill>
            </a:endParaRPr>
          </a:p>
        </p:txBody>
      </p:sp>
      <p:sp>
        <p:nvSpPr>
          <p:cNvPr id="8" name="TextBox 7"/>
          <p:cNvSpPr txBox="1"/>
          <p:nvPr/>
        </p:nvSpPr>
        <p:spPr>
          <a:xfrm>
            <a:off x="158685" y="5929069"/>
            <a:ext cx="8153400" cy="707886"/>
          </a:xfrm>
          <a:prstGeom prst="rect">
            <a:avLst/>
          </a:prstGeom>
          <a:noFill/>
        </p:spPr>
        <p:txBody>
          <a:bodyPr wrap="square" rtlCol="0">
            <a:spAutoFit/>
          </a:bodyPr>
          <a:lstStyle/>
          <a:p>
            <a:r>
              <a:rPr lang="en-US" sz="2000" b="1" dirty="0" smtClean="0">
                <a:solidFill>
                  <a:schemeClr val="accent5"/>
                </a:solidFill>
              </a:rPr>
              <a:t>Amendment X: Those powers not given or prohibited to the national government are reserved for the states. </a:t>
            </a:r>
            <a:endParaRPr lang="en-US" sz="2000" b="1" dirty="0">
              <a:solidFill>
                <a:schemeClr val="accent5"/>
              </a:solidFill>
            </a:endParaRPr>
          </a:p>
        </p:txBody>
      </p:sp>
      <p:pic>
        <p:nvPicPr>
          <p:cNvPr id="9" name="Picture 3" descr="C:\Documents and Settings\flrea\Local Settings\Temporary Internet Files\Content.IE5\00K2A6ZT\MC900287179[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3402" y="1612201"/>
            <a:ext cx="1148403" cy="952162"/>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Documents and Settings\flrea\Local Settings\Temporary Internet Files\Content.IE5\J53TWFJT\MP900309284[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95284" y="2721244"/>
            <a:ext cx="924638" cy="605638"/>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Documents and Settings\flrea\Local Settings\Temporary Internet Files\Content.IE5\7BHSJT2H\MC90023210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86951" y="3473787"/>
            <a:ext cx="408614" cy="116321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Documents and Settings\flrea\Local Settings\Temporary Internet Files\Content.IE5\0B6R8VTI\MC900149511[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57603" y="4800600"/>
            <a:ext cx="1048841" cy="709969"/>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Documents and Settings\flrea\Local Settings\Temporary Internet Files\Content.IE5\1MQK6FTF\MC900438767[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990264" y="5781330"/>
            <a:ext cx="1002792" cy="85562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itle 1"/>
          <p:cNvSpPr txBox="1">
            <a:spLocks/>
          </p:cNvSpPr>
          <p:nvPr/>
        </p:nvSpPr>
        <p:spPr>
          <a:xfrm>
            <a:off x="609600" y="3855509"/>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5400" b="1" smtClean="0">
                <a:solidFill>
                  <a:schemeClr val="accent2"/>
                </a:solidFill>
              </a:rPr>
              <a:t>RECAP!</a:t>
            </a:r>
            <a:endParaRPr lang="en-US" sz="5400" b="1" dirty="0">
              <a:solidFill>
                <a:schemeClr val="accent2"/>
              </a:solidFill>
            </a:endParaRPr>
          </a:p>
        </p:txBody>
      </p:sp>
      <p:pic>
        <p:nvPicPr>
          <p:cNvPr id="14" name="Picture 2" descr="C:\Documents and Settings\flrea\Local Settings\Temporary Internet Files\Content.IE5\WAFDA75N\MC900434805[1].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429000" y="1387801"/>
            <a:ext cx="2666886" cy="26668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292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additive="base">
                                        <p:cTn id="31" dur="500" fill="hold"/>
                                        <p:tgtEl>
                                          <p:spTgt spid="2051"/>
                                        </p:tgtEl>
                                        <p:attrNameLst>
                                          <p:attrName>ppt_x</p:attrName>
                                        </p:attrNameLst>
                                      </p:cBhvr>
                                      <p:tavLst>
                                        <p:tav tm="0">
                                          <p:val>
                                            <p:strVal val="#ppt_x"/>
                                          </p:val>
                                        </p:tav>
                                        <p:tav tm="100000">
                                          <p:val>
                                            <p:strVal val="#ppt_x"/>
                                          </p:val>
                                        </p:tav>
                                      </p:tavLst>
                                    </p:anim>
                                    <p:anim calcmode="lin" valueType="num">
                                      <p:cBhvr additive="base">
                                        <p:cTn id="3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 calcmode="lin" valueType="num">
                                      <p:cBhvr additive="base">
                                        <p:cTn id="41" dur="500" fill="hold"/>
                                        <p:tgtEl>
                                          <p:spTgt spid="2052"/>
                                        </p:tgtEl>
                                        <p:attrNameLst>
                                          <p:attrName>ppt_x</p:attrName>
                                        </p:attrNameLst>
                                      </p:cBhvr>
                                      <p:tavLst>
                                        <p:tav tm="0">
                                          <p:val>
                                            <p:strVal val="#ppt_x"/>
                                          </p:val>
                                        </p:tav>
                                        <p:tav tm="100000">
                                          <p:val>
                                            <p:strVal val="#ppt_x"/>
                                          </p:val>
                                        </p:tav>
                                      </p:tavLst>
                                    </p:anim>
                                    <p:anim calcmode="lin" valueType="num">
                                      <p:cBhvr additive="base">
                                        <p:cTn id="4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53"/>
                                        </p:tgtEl>
                                        <p:attrNameLst>
                                          <p:attrName>style.visibility</p:attrName>
                                        </p:attrNameLst>
                                      </p:cBhvr>
                                      <p:to>
                                        <p:strVal val="visible"/>
                                      </p:to>
                                    </p:set>
                                    <p:anim calcmode="lin" valueType="num">
                                      <p:cBhvr additive="base">
                                        <p:cTn id="51" dur="500" fill="hold"/>
                                        <p:tgtEl>
                                          <p:spTgt spid="2053"/>
                                        </p:tgtEl>
                                        <p:attrNameLst>
                                          <p:attrName>ppt_x</p:attrName>
                                        </p:attrNameLst>
                                      </p:cBhvr>
                                      <p:tavLst>
                                        <p:tav tm="0">
                                          <p:val>
                                            <p:strVal val="#ppt_x"/>
                                          </p:val>
                                        </p:tav>
                                        <p:tav tm="100000">
                                          <p:val>
                                            <p:strVal val="#ppt_x"/>
                                          </p:val>
                                        </p:tav>
                                      </p:tavLst>
                                    </p:anim>
                                    <p:anim calcmode="lin" valueType="num">
                                      <p:cBhvr additive="base">
                                        <p:cTn id="52"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par>
                                <p:cTn id="61" presetID="2" presetClass="exit" presetSubtype="4" fill="hold" nodeType="withEffect">
                                  <p:stCondLst>
                                    <p:cond delay="0"/>
                                  </p:stCondLst>
                                  <p:childTnLst>
                                    <p:anim calcmode="lin" valueType="num">
                                      <p:cBhvr additive="base">
                                        <p:cTn id="62" dur="500"/>
                                        <p:tgtEl>
                                          <p:spTgt spid="14"/>
                                        </p:tgtEl>
                                        <p:attrNameLst>
                                          <p:attrName>ppt_x</p:attrName>
                                        </p:attrNameLst>
                                      </p:cBhvr>
                                      <p:tavLst>
                                        <p:tav tm="0">
                                          <p:val>
                                            <p:strVal val="ppt_x"/>
                                          </p:val>
                                        </p:tav>
                                        <p:tav tm="100000">
                                          <p:val>
                                            <p:strVal val="ppt_x"/>
                                          </p:val>
                                        </p:tav>
                                      </p:tavLst>
                                    </p:anim>
                                    <p:anim calcmode="lin" valueType="num">
                                      <p:cBhvr additive="base">
                                        <p:cTn id="63" dur="500"/>
                                        <p:tgtEl>
                                          <p:spTgt spid="14"/>
                                        </p:tgtEl>
                                        <p:attrNameLst>
                                          <p:attrName>ppt_y</p:attrName>
                                        </p:attrNameLst>
                                      </p:cBhvr>
                                      <p:tavLst>
                                        <p:tav tm="0">
                                          <p:val>
                                            <p:strVal val="ppt_y"/>
                                          </p:val>
                                        </p:tav>
                                        <p:tav tm="100000">
                                          <p:val>
                                            <p:strVal val="1+ppt_h/2"/>
                                          </p:val>
                                        </p:tav>
                                      </p:tavLst>
                                    </p:anim>
                                    <p:set>
                                      <p:cBhvr>
                                        <p:cTn id="64" dur="1" fill="hold">
                                          <p:stCondLst>
                                            <p:cond delay="499"/>
                                          </p:stCondLst>
                                        </p:cTn>
                                        <p:tgtEl>
                                          <p:spTgt spid="14"/>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13"/>
                                        </p:tgtEl>
                                        <p:attrNameLst>
                                          <p:attrName>ppt_x</p:attrName>
                                        </p:attrNameLst>
                                      </p:cBhvr>
                                      <p:tavLst>
                                        <p:tav tm="0">
                                          <p:val>
                                            <p:strVal val="ppt_x"/>
                                          </p:val>
                                        </p:tav>
                                        <p:tav tm="100000">
                                          <p:val>
                                            <p:strVal val="ppt_x"/>
                                          </p:val>
                                        </p:tav>
                                      </p:tavLst>
                                    </p:anim>
                                    <p:anim calcmode="lin" valueType="num">
                                      <p:cBhvr additive="base">
                                        <p:cTn id="67" dur="500"/>
                                        <p:tgtEl>
                                          <p:spTgt spid="13"/>
                                        </p:tgtEl>
                                        <p:attrNameLst>
                                          <p:attrName>ppt_y</p:attrName>
                                        </p:attrNameLst>
                                      </p:cBhvr>
                                      <p:tavLst>
                                        <p:tav tm="0">
                                          <p:val>
                                            <p:strVal val="ppt_y"/>
                                          </p:val>
                                        </p:tav>
                                        <p:tav tm="100000">
                                          <p:val>
                                            <p:strVal val="1+ppt_h/2"/>
                                          </p:val>
                                        </p:tav>
                                      </p:tavLst>
                                    </p:anim>
                                    <p:set>
                                      <p:cBhvr>
                                        <p:cTn id="6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3" grpId="0"/>
      <p:bldP spid="13"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Time! </a:t>
            </a:r>
            <a:endParaRPr lang="en-US" dirty="0"/>
          </a:p>
        </p:txBody>
      </p:sp>
      <p:sp>
        <p:nvSpPr>
          <p:cNvPr id="3" name="Content Placeholder 2"/>
          <p:cNvSpPr>
            <a:spLocks noGrp="1"/>
          </p:cNvSpPr>
          <p:nvPr>
            <p:ph idx="1"/>
          </p:nvPr>
        </p:nvSpPr>
        <p:spPr>
          <a:xfrm>
            <a:off x="304800" y="2324334"/>
            <a:ext cx="7620000" cy="4325112"/>
          </a:xfrm>
        </p:spPr>
        <p:txBody>
          <a:bodyPr/>
          <a:lstStyle/>
          <a:p>
            <a:r>
              <a:rPr lang="en-US" dirty="0" smtClean="0"/>
              <a:t>Read through the 10 amendments we have discussed from the Bill of Rights. </a:t>
            </a:r>
          </a:p>
          <a:p>
            <a:r>
              <a:rPr lang="en-US" dirty="0" smtClean="0"/>
              <a:t>Individually, summarize each of the rights in your own words. </a:t>
            </a:r>
          </a:p>
          <a:p>
            <a:r>
              <a:rPr lang="en-US" dirty="0" smtClean="0"/>
              <a:t>Get into a group of 3-5 </a:t>
            </a:r>
          </a:p>
          <a:p>
            <a:r>
              <a:rPr lang="en-US" dirty="0" smtClean="0"/>
              <a:t>Share your summaries of the rights in the Bill of Rights! </a:t>
            </a:r>
          </a:p>
          <a:p>
            <a:pPr marL="109728" indent="0">
              <a:buNone/>
            </a:pPr>
            <a:endParaRPr lang="en-US" dirty="0"/>
          </a:p>
        </p:txBody>
      </p:sp>
      <p:pic>
        <p:nvPicPr>
          <p:cNvPr id="4098" name="Picture 2" descr="C:\Documents and Settings\flrea\Local Settings\Temporary Internet Files\Content.IE5\3WK9XAN9\MC900441468[1].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rot="1245244">
            <a:off x="3444984" y="473184"/>
            <a:ext cx="2742857" cy="2742857"/>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Documents and Settings\flrea\Local Settings\Temporary Internet Files\Content.IE5\6QWJWNTB\MC900391692[1].wmf"/>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rot="708555">
            <a:off x="7179775" y="4643700"/>
            <a:ext cx="1634033" cy="1824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52425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099"/>
                                        </p:tgtEl>
                                        <p:attrNameLst>
                                          <p:attrName>style.visibility</p:attrName>
                                        </p:attrNameLst>
                                      </p:cBhvr>
                                      <p:to>
                                        <p:strVal val="visible"/>
                                      </p:to>
                                    </p:set>
                                    <p:animEffect transition="in" filter="fade">
                                      <p:cBhvr>
                                        <p:cTn id="20" dur="500"/>
                                        <p:tgtEl>
                                          <p:spTgt spid="409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Documents and Settings\flrea\Local Settings\Temporary Internet Files\Content.IE5\WM7TZ3O8\MC90031102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07466" y="3048000"/>
            <a:ext cx="1084409" cy="10150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32680" y="1238180"/>
            <a:ext cx="8153400" cy="707886"/>
          </a:xfrm>
          <a:prstGeom prst="rect">
            <a:avLst/>
          </a:prstGeom>
          <a:noFill/>
        </p:spPr>
        <p:txBody>
          <a:bodyPr wrap="square" rtlCol="0">
            <a:spAutoFit/>
          </a:bodyPr>
          <a:lstStyle/>
          <a:p>
            <a:r>
              <a:rPr lang="en-US" sz="2000" b="1" dirty="0" smtClean="0">
                <a:solidFill>
                  <a:schemeClr val="accent1"/>
                </a:solidFill>
              </a:rPr>
              <a:t>Amendment I: Freedom of religion, speech, assembly, press, and to petition the government</a:t>
            </a:r>
            <a:endParaRPr lang="en-US" sz="2000" b="1" dirty="0">
              <a:solidFill>
                <a:schemeClr val="accent1"/>
              </a:solidFill>
            </a:endParaRPr>
          </a:p>
        </p:txBody>
      </p:sp>
      <p:sp>
        <p:nvSpPr>
          <p:cNvPr id="6" name="TextBox 5"/>
          <p:cNvSpPr txBox="1"/>
          <p:nvPr/>
        </p:nvSpPr>
        <p:spPr>
          <a:xfrm>
            <a:off x="152400" y="2133600"/>
            <a:ext cx="8153400" cy="400110"/>
          </a:xfrm>
          <a:prstGeom prst="rect">
            <a:avLst/>
          </a:prstGeom>
          <a:noFill/>
        </p:spPr>
        <p:txBody>
          <a:bodyPr wrap="square" rtlCol="0">
            <a:spAutoFit/>
          </a:bodyPr>
          <a:lstStyle/>
          <a:p>
            <a:r>
              <a:rPr lang="en-US" sz="2000" b="1" dirty="0" smtClean="0">
                <a:solidFill>
                  <a:schemeClr val="accent2"/>
                </a:solidFill>
              </a:rPr>
              <a:t>Amendment II: Right to bear arms</a:t>
            </a:r>
            <a:endParaRPr lang="en-US" sz="2000" b="1" dirty="0">
              <a:solidFill>
                <a:schemeClr val="accent2"/>
              </a:solidFill>
            </a:endParaRPr>
          </a:p>
        </p:txBody>
      </p:sp>
      <p:sp>
        <p:nvSpPr>
          <p:cNvPr id="7" name="TextBox 6"/>
          <p:cNvSpPr txBox="1"/>
          <p:nvPr/>
        </p:nvSpPr>
        <p:spPr>
          <a:xfrm>
            <a:off x="190471" y="3217870"/>
            <a:ext cx="8153400" cy="400110"/>
          </a:xfrm>
          <a:prstGeom prst="rect">
            <a:avLst/>
          </a:prstGeom>
          <a:noFill/>
        </p:spPr>
        <p:txBody>
          <a:bodyPr wrap="square" rtlCol="0">
            <a:spAutoFit/>
          </a:bodyPr>
          <a:lstStyle/>
          <a:p>
            <a:r>
              <a:rPr lang="en-US" sz="2000" b="1" dirty="0" smtClean="0">
                <a:solidFill>
                  <a:srgbClr val="80D41A"/>
                </a:solidFill>
              </a:rPr>
              <a:t>Amendment III: No quartering of solider in time of peace</a:t>
            </a:r>
            <a:endParaRPr lang="en-US" sz="2000" b="1" dirty="0">
              <a:solidFill>
                <a:srgbClr val="80D41A"/>
              </a:solidFill>
            </a:endParaRPr>
          </a:p>
        </p:txBody>
      </p:sp>
      <p:sp>
        <p:nvSpPr>
          <p:cNvPr id="8" name="TextBox 7"/>
          <p:cNvSpPr txBox="1"/>
          <p:nvPr/>
        </p:nvSpPr>
        <p:spPr>
          <a:xfrm>
            <a:off x="78544" y="4392543"/>
            <a:ext cx="8153400" cy="707886"/>
          </a:xfrm>
          <a:prstGeom prst="rect">
            <a:avLst/>
          </a:prstGeom>
          <a:noFill/>
        </p:spPr>
        <p:txBody>
          <a:bodyPr wrap="square" rtlCol="0">
            <a:spAutoFit/>
          </a:bodyPr>
          <a:lstStyle/>
          <a:p>
            <a:r>
              <a:rPr lang="en-US" sz="2000" b="1" dirty="0" smtClean="0">
                <a:solidFill>
                  <a:schemeClr val="accent4"/>
                </a:solidFill>
              </a:rPr>
              <a:t>Amendment IV: Freedom from unreasonable searches or seizures (without a warrant or probable cause)</a:t>
            </a:r>
            <a:endParaRPr lang="en-US" sz="2000" b="1" dirty="0">
              <a:solidFill>
                <a:schemeClr val="accent4"/>
              </a:solidFill>
            </a:endParaRPr>
          </a:p>
        </p:txBody>
      </p:sp>
      <p:sp>
        <p:nvSpPr>
          <p:cNvPr id="9" name="TextBox 8"/>
          <p:cNvSpPr txBox="1"/>
          <p:nvPr/>
        </p:nvSpPr>
        <p:spPr>
          <a:xfrm>
            <a:off x="232680" y="5341425"/>
            <a:ext cx="8153400" cy="707886"/>
          </a:xfrm>
          <a:prstGeom prst="rect">
            <a:avLst/>
          </a:prstGeom>
          <a:noFill/>
        </p:spPr>
        <p:txBody>
          <a:bodyPr wrap="square" rtlCol="0">
            <a:spAutoFit/>
          </a:bodyPr>
          <a:lstStyle/>
          <a:p>
            <a:r>
              <a:rPr lang="en-US" sz="2000" b="1" dirty="0" smtClean="0">
                <a:solidFill>
                  <a:schemeClr val="accent5"/>
                </a:solidFill>
              </a:rPr>
              <a:t>Amendment V: Freedom from double jeopardy, from self-incrimination, right to due process, and eminent domain  </a:t>
            </a:r>
            <a:endParaRPr lang="en-US" sz="2000" b="1" dirty="0">
              <a:solidFill>
                <a:schemeClr val="accent5"/>
              </a:solidFill>
            </a:endParaRPr>
          </a:p>
        </p:txBody>
      </p:sp>
      <p:pic>
        <p:nvPicPr>
          <p:cNvPr id="10" name="Picture 5" descr="C:\Documents and Settings\flrea\Local Settings\Temporary Internet Files\Content.IE5\L83GLD2Q\MP900439239[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72400" y="1266063"/>
            <a:ext cx="1142943" cy="1142943"/>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Documents and Settings\flrea\Local Settings\Temporary Internet Files\Content.IE5\6QWJWNTB\MC900335989[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81600" y="1946066"/>
            <a:ext cx="1189776" cy="92588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Documents and Settings\flrea\Local Settings\Temporary Internet Files\Content.IE5\ERK1T08N\MC900433829[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54010" y="4283805"/>
            <a:ext cx="925361" cy="925361"/>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Program Files\Microsoft Office\MEDIA\CAGCAT10\j0300840.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754010" y="5695367"/>
            <a:ext cx="1237865" cy="10426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09599" y="609600"/>
            <a:ext cx="8069771" cy="523220"/>
          </a:xfrm>
          <a:prstGeom prst="rect">
            <a:avLst/>
          </a:prstGeom>
          <a:noFill/>
        </p:spPr>
        <p:txBody>
          <a:bodyPr wrap="square" rtlCol="0">
            <a:spAutoFit/>
          </a:bodyPr>
          <a:lstStyle/>
          <a:p>
            <a:r>
              <a:rPr lang="en-US" sz="2800" b="1" dirty="0" smtClean="0"/>
              <a:t>First 5 Amendments in the Bill of Rights</a:t>
            </a:r>
            <a:endParaRPr lang="en-US" sz="2800" b="1" dirty="0"/>
          </a:p>
        </p:txBody>
      </p:sp>
    </p:spTree>
    <p:extLst>
      <p:ext uri="{BB962C8B-B14F-4D97-AF65-F5344CB8AC3E}">
        <p14:creationId xmlns:p14="http://schemas.microsoft.com/office/powerpoint/2010/main" xmlns="" val="198240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 calcmode="lin" valueType="num">
                                      <p:cBhvr additive="base">
                                        <p:cTn id="21" dur="500" fill="hold"/>
                                        <p:tgtEl>
                                          <p:spTgt spid="3075"/>
                                        </p:tgtEl>
                                        <p:attrNameLst>
                                          <p:attrName>ppt_x</p:attrName>
                                        </p:attrNameLst>
                                      </p:cBhvr>
                                      <p:tavLst>
                                        <p:tav tm="0">
                                          <p:val>
                                            <p:strVal val="#ppt_x"/>
                                          </p:val>
                                        </p:tav>
                                        <p:tav tm="100000">
                                          <p:val>
                                            <p:strVal val="#ppt_x"/>
                                          </p:val>
                                        </p:tav>
                                      </p:tavLst>
                                    </p:anim>
                                    <p:anim calcmode="lin" valueType="num">
                                      <p:cBhvr additive="base">
                                        <p:cTn id="2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076"/>
                                        </p:tgtEl>
                                        <p:attrNameLst>
                                          <p:attrName>style.visibility</p:attrName>
                                        </p:attrNameLst>
                                      </p:cBhvr>
                                      <p:to>
                                        <p:strVal val="visible"/>
                                      </p:to>
                                    </p:set>
                                    <p:anim calcmode="lin" valueType="num">
                                      <p:cBhvr additive="base">
                                        <p:cTn id="41" dur="500" fill="hold"/>
                                        <p:tgtEl>
                                          <p:spTgt spid="3076"/>
                                        </p:tgtEl>
                                        <p:attrNameLst>
                                          <p:attrName>ppt_x</p:attrName>
                                        </p:attrNameLst>
                                      </p:cBhvr>
                                      <p:tavLst>
                                        <p:tav tm="0">
                                          <p:val>
                                            <p:strVal val="#ppt_x"/>
                                          </p:val>
                                        </p:tav>
                                        <p:tav tm="100000">
                                          <p:val>
                                            <p:strVal val="#ppt_x"/>
                                          </p:val>
                                        </p:tav>
                                      </p:tavLst>
                                    </p:anim>
                                    <p:anim calcmode="lin" valueType="num">
                                      <p:cBhvr additive="base">
                                        <p:cTn id="4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077"/>
                                        </p:tgtEl>
                                        <p:attrNameLst>
                                          <p:attrName>style.visibility</p:attrName>
                                        </p:attrNameLst>
                                      </p:cBhvr>
                                      <p:to>
                                        <p:strVal val="visible"/>
                                      </p:to>
                                    </p:set>
                                    <p:anim calcmode="lin" valueType="num">
                                      <p:cBhvr additive="base">
                                        <p:cTn id="51" dur="500" fill="hold"/>
                                        <p:tgtEl>
                                          <p:spTgt spid="3077"/>
                                        </p:tgtEl>
                                        <p:attrNameLst>
                                          <p:attrName>ppt_x</p:attrName>
                                        </p:attrNameLst>
                                      </p:cBhvr>
                                      <p:tavLst>
                                        <p:tav tm="0">
                                          <p:val>
                                            <p:strVal val="#ppt_x"/>
                                          </p:val>
                                        </p:tav>
                                        <p:tav tm="100000">
                                          <p:val>
                                            <p:strVal val="#ppt_x"/>
                                          </p:val>
                                        </p:tav>
                                      </p:tavLst>
                                    </p:anim>
                                    <p:anim calcmode="lin" valueType="num">
                                      <p:cBhvr additive="base">
                                        <p:cTn id="52"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84" y="457200"/>
            <a:ext cx="8985315" cy="1066800"/>
          </a:xfrm>
        </p:spPr>
        <p:txBody>
          <a:bodyPr>
            <a:normAutofit fontScale="90000"/>
          </a:bodyPr>
          <a:lstStyle/>
          <a:p>
            <a:r>
              <a:rPr lang="en-US" dirty="0" smtClean="0">
                <a:latin typeface="+mn-lt"/>
              </a:rPr>
              <a:t>Next 5 Amendments in the Bill of Rights</a:t>
            </a:r>
            <a:endParaRPr lang="en-US" dirty="0">
              <a:latin typeface="+mn-lt"/>
            </a:endParaRPr>
          </a:p>
        </p:txBody>
      </p:sp>
      <p:sp>
        <p:nvSpPr>
          <p:cNvPr id="4" name="TextBox 3"/>
          <p:cNvSpPr txBox="1"/>
          <p:nvPr/>
        </p:nvSpPr>
        <p:spPr>
          <a:xfrm>
            <a:off x="158685" y="1825824"/>
            <a:ext cx="7689915" cy="707886"/>
          </a:xfrm>
          <a:prstGeom prst="rect">
            <a:avLst/>
          </a:prstGeom>
          <a:noFill/>
        </p:spPr>
        <p:txBody>
          <a:bodyPr wrap="square" rtlCol="0">
            <a:spAutoFit/>
          </a:bodyPr>
          <a:lstStyle/>
          <a:p>
            <a:r>
              <a:rPr lang="en-US" sz="2000" b="1" dirty="0" smtClean="0">
                <a:solidFill>
                  <a:schemeClr val="accent1"/>
                </a:solidFill>
              </a:rPr>
              <a:t>Amendment VI: Right to a jury trial and the right to counsel (an attorney)</a:t>
            </a:r>
            <a:endParaRPr lang="en-US" sz="2000" b="1" dirty="0">
              <a:solidFill>
                <a:schemeClr val="accent1"/>
              </a:solidFill>
            </a:endParaRPr>
          </a:p>
        </p:txBody>
      </p:sp>
      <p:sp>
        <p:nvSpPr>
          <p:cNvPr id="5" name="TextBox 4"/>
          <p:cNvSpPr txBox="1"/>
          <p:nvPr/>
        </p:nvSpPr>
        <p:spPr>
          <a:xfrm>
            <a:off x="78405" y="2721244"/>
            <a:ext cx="7160595" cy="707886"/>
          </a:xfrm>
          <a:prstGeom prst="rect">
            <a:avLst/>
          </a:prstGeom>
          <a:noFill/>
        </p:spPr>
        <p:txBody>
          <a:bodyPr wrap="square" rtlCol="0">
            <a:spAutoFit/>
          </a:bodyPr>
          <a:lstStyle/>
          <a:p>
            <a:r>
              <a:rPr lang="en-US" sz="2000" b="1" dirty="0" smtClean="0">
                <a:solidFill>
                  <a:schemeClr val="accent2"/>
                </a:solidFill>
              </a:rPr>
              <a:t>Amendment VII: Right to trial by jury in cases with value exceeding $20</a:t>
            </a:r>
            <a:endParaRPr lang="en-US" sz="2000" b="1" dirty="0">
              <a:solidFill>
                <a:schemeClr val="accent2"/>
              </a:solidFill>
            </a:endParaRPr>
          </a:p>
        </p:txBody>
      </p:sp>
      <p:sp>
        <p:nvSpPr>
          <p:cNvPr id="6" name="TextBox 5"/>
          <p:cNvSpPr txBox="1"/>
          <p:nvPr/>
        </p:nvSpPr>
        <p:spPr>
          <a:xfrm>
            <a:off x="116476" y="3805514"/>
            <a:ext cx="7790622" cy="707886"/>
          </a:xfrm>
          <a:prstGeom prst="rect">
            <a:avLst/>
          </a:prstGeom>
          <a:noFill/>
        </p:spPr>
        <p:txBody>
          <a:bodyPr wrap="square" rtlCol="0">
            <a:spAutoFit/>
          </a:bodyPr>
          <a:lstStyle/>
          <a:p>
            <a:r>
              <a:rPr lang="en-US" sz="2000" b="1" dirty="0" smtClean="0">
                <a:solidFill>
                  <a:srgbClr val="80D41A"/>
                </a:solidFill>
              </a:rPr>
              <a:t>Amendment VIII: Freedom from excessive bail and cruel and unusual punishment </a:t>
            </a:r>
            <a:endParaRPr lang="en-US" sz="2000" b="1" dirty="0">
              <a:solidFill>
                <a:srgbClr val="80D41A"/>
              </a:solidFill>
            </a:endParaRPr>
          </a:p>
        </p:txBody>
      </p:sp>
      <p:sp>
        <p:nvSpPr>
          <p:cNvPr id="7" name="TextBox 6"/>
          <p:cNvSpPr txBox="1"/>
          <p:nvPr/>
        </p:nvSpPr>
        <p:spPr>
          <a:xfrm>
            <a:off x="152400" y="4800600"/>
            <a:ext cx="7505203" cy="707886"/>
          </a:xfrm>
          <a:prstGeom prst="rect">
            <a:avLst/>
          </a:prstGeom>
          <a:noFill/>
        </p:spPr>
        <p:txBody>
          <a:bodyPr wrap="square" rtlCol="0">
            <a:spAutoFit/>
          </a:bodyPr>
          <a:lstStyle/>
          <a:p>
            <a:r>
              <a:rPr lang="en-US" sz="2000" b="1" dirty="0" smtClean="0">
                <a:solidFill>
                  <a:schemeClr val="accent4"/>
                </a:solidFill>
              </a:rPr>
              <a:t>Amendment IX: Rights not listed in the Constitution are not to be denied or abused </a:t>
            </a:r>
            <a:endParaRPr lang="en-US" sz="2000" b="1" dirty="0">
              <a:solidFill>
                <a:schemeClr val="accent4"/>
              </a:solidFill>
            </a:endParaRPr>
          </a:p>
        </p:txBody>
      </p:sp>
      <p:sp>
        <p:nvSpPr>
          <p:cNvPr id="8" name="TextBox 7"/>
          <p:cNvSpPr txBox="1"/>
          <p:nvPr/>
        </p:nvSpPr>
        <p:spPr>
          <a:xfrm>
            <a:off x="158685" y="5929069"/>
            <a:ext cx="8153400" cy="707886"/>
          </a:xfrm>
          <a:prstGeom prst="rect">
            <a:avLst/>
          </a:prstGeom>
          <a:noFill/>
        </p:spPr>
        <p:txBody>
          <a:bodyPr wrap="square" rtlCol="0">
            <a:spAutoFit/>
          </a:bodyPr>
          <a:lstStyle/>
          <a:p>
            <a:r>
              <a:rPr lang="en-US" sz="2000" b="1" dirty="0" smtClean="0">
                <a:solidFill>
                  <a:schemeClr val="accent5"/>
                </a:solidFill>
              </a:rPr>
              <a:t>Amendment X: Those powers not given or prohibited to the national government are reserved for the states. </a:t>
            </a:r>
            <a:endParaRPr lang="en-US" sz="2000" b="1" dirty="0">
              <a:solidFill>
                <a:schemeClr val="accent5"/>
              </a:solidFill>
            </a:endParaRPr>
          </a:p>
        </p:txBody>
      </p:sp>
      <p:pic>
        <p:nvPicPr>
          <p:cNvPr id="9" name="Picture 3" descr="C:\Documents and Settings\flrea\Local Settings\Temporary Internet Files\Content.IE5\00K2A6ZT\MC900287179[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3402" y="1612201"/>
            <a:ext cx="1148403" cy="952162"/>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Documents and Settings\flrea\Local Settings\Temporary Internet Files\Content.IE5\J53TWFJT\MP900309284[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95284" y="2721244"/>
            <a:ext cx="924638" cy="605638"/>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Documents and Settings\flrea\Local Settings\Temporary Internet Files\Content.IE5\7BHSJT2H\MC90023210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86951" y="3473787"/>
            <a:ext cx="408614" cy="116321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Documents and Settings\flrea\Local Settings\Temporary Internet Files\Content.IE5\0B6R8VTI\MC900149511[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57603" y="4800600"/>
            <a:ext cx="1048841" cy="709969"/>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Documents and Settings\flrea\Local Settings\Temporary Internet Files\Content.IE5\1MQK6FTF\MC900438767[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990264" y="5781330"/>
            <a:ext cx="1002792" cy="855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52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additive="base">
                                        <p:cTn id="31" dur="500" fill="hold"/>
                                        <p:tgtEl>
                                          <p:spTgt spid="2051"/>
                                        </p:tgtEl>
                                        <p:attrNameLst>
                                          <p:attrName>ppt_x</p:attrName>
                                        </p:attrNameLst>
                                      </p:cBhvr>
                                      <p:tavLst>
                                        <p:tav tm="0">
                                          <p:val>
                                            <p:strVal val="#ppt_x"/>
                                          </p:val>
                                        </p:tav>
                                        <p:tav tm="100000">
                                          <p:val>
                                            <p:strVal val="#ppt_x"/>
                                          </p:val>
                                        </p:tav>
                                      </p:tavLst>
                                    </p:anim>
                                    <p:anim calcmode="lin" valueType="num">
                                      <p:cBhvr additive="base">
                                        <p:cTn id="3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 calcmode="lin" valueType="num">
                                      <p:cBhvr additive="base">
                                        <p:cTn id="41" dur="500" fill="hold"/>
                                        <p:tgtEl>
                                          <p:spTgt spid="2052"/>
                                        </p:tgtEl>
                                        <p:attrNameLst>
                                          <p:attrName>ppt_x</p:attrName>
                                        </p:attrNameLst>
                                      </p:cBhvr>
                                      <p:tavLst>
                                        <p:tav tm="0">
                                          <p:val>
                                            <p:strVal val="#ppt_x"/>
                                          </p:val>
                                        </p:tav>
                                        <p:tav tm="100000">
                                          <p:val>
                                            <p:strVal val="#ppt_x"/>
                                          </p:val>
                                        </p:tav>
                                      </p:tavLst>
                                    </p:anim>
                                    <p:anim calcmode="lin" valueType="num">
                                      <p:cBhvr additive="base">
                                        <p:cTn id="4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53"/>
                                        </p:tgtEl>
                                        <p:attrNameLst>
                                          <p:attrName>style.visibility</p:attrName>
                                        </p:attrNameLst>
                                      </p:cBhvr>
                                      <p:to>
                                        <p:strVal val="visible"/>
                                      </p:to>
                                    </p:set>
                                    <p:anim calcmode="lin" valueType="num">
                                      <p:cBhvr additive="base">
                                        <p:cTn id="51" dur="500" fill="hold"/>
                                        <p:tgtEl>
                                          <p:spTgt spid="2053"/>
                                        </p:tgtEl>
                                        <p:attrNameLst>
                                          <p:attrName>ppt_x</p:attrName>
                                        </p:attrNameLst>
                                      </p:cBhvr>
                                      <p:tavLst>
                                        <p:tav tm="0">
                                          <p:val>
                                            <p:strVal val="#ppt_x"/>
                                          </p:val>
                                        </p:tav>
                                        <p:tav tm="100000">
                                          <p:val>
                                            <p:strVal val="#ppt_x"/>
                                          </p:val>
                                        </p:tav>
                                      </p:tavLst>
                                    </p:anim>
                                    <p:anim calcmode="lin" valueType="num">
                                      <p:cBhvr additive="base">
                                        <p:cTn id="52"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flrea\Local Settings\Temporary Internet Files\Content.IE5\WAFDA75N\MC900239011[1].wmf"/>
          <p:cNvPicPr>
            <a:picLocks noChangeAspect="1" noChangeArrowheads="1"/>
          </p:cNvPicPr>
          <p:nvPr/>
        </p:nvPicPr>
        <p:blipFill>
          <a:blip r:embed="rId3" cstate="print">
            <a:lum bright="80000" contrast="-80000"/>
            <a:extLst>
              <a:ext uri="{28A0092B-C50C-407E-A947-70E740481C1C}">
                <a14:useLocalDpi xmlns:a14="http://schemas.microsoft.com/office/drawing/2010/main" xmlns="" val="0"/>
              </a:ext>
            </a:extLst>
          </a:blip>
          <a:srcRect/>
          <a:stretch>
            <a:fillRect/>
          </a:stretch>
        </p:blipFill>
        <p:spPr bwMode="auto">
          <a:xfrm>
            <a:off x="4038600" y="2581274"/>
            <a:ext cx="5005582" cy="4114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533400"/>
            <a:ext cx="8229600" cy="1066800"/>
          </a:xfrm>
        </p:spPr>
        <p:txBody>
          <a:bodyPr/>
          <a:lstStyle/>
          <a:p>
            <a:r>
              <a:rPr lang="en-US" dirty="0" smtClean="0"/>
              <a:t>Rights Re-Write…</a:t>
            </a:r>
            <a:endParaRPr lang="en-US" dirty="0"/>
          </a:p>
        </p:txBody>
      </p:sp>
      <p:sp>
        <p:nvSpPr>
          <p:cNvPr id="3" name="Content Placeholder 2"/>
          <p:cNvSpPr>
            <a:spLocks noGrp="1"/>
          </p:cNvSpPr>
          <p:nvPr>
            <p:ph idx="1"/>
          </p:nvPr>
        </p:nvSpPr>
        <p:spPr>
          <a:xfrm>
            <a:off x="381000" y="1524000"/>
            <a:ext cx="8229600" cy="4800600"/>
          </a:xfrm>
        </p:spPr>
        <p:txBody>
          <a:bodyPr>
            <a:normAutofit lnSpcReduction="10000"/>
          </a:bodyPr>
          <a:lstStyle/>
          <a:p>
            <a:r>
              <a:rPr lang="en-US" dirty="0" smtClean="0"/>
              <a:t>You are about to travel back in time to the writing of the Bill of Rights. The Framers have decided that 10 amendments are too many – they only wish to keep 5. </a:t>
            </a:r>
          </a:p>
          <a:p>
            <a:r>
              <a:rPr lang="en-US" dirty="0" smtClean="0"/>
              <a:t>Individually, decide which </a:t>
            </a:r>
            <a:r>
              <a:rPr lang="en-US" b="1" dirty="0" smtClean="0"/>
              <a:t>five</a:t>
            </a:r>
            <a:r>
              <a:rPr lang="en-US" dirty="0" smtClean="0"/>
              <a:t> rights you want to keep. Put a </a:t>
            </a:r>
            <a:r>
              <a:rPr lang="en-US" sz="3600" dirty="0" smtClean="0">
                <a:sym typeface="Wingdings"/>
              </a:rPr>
              <a:t></a:t>
            </a:r>
            <a:r>
              <a:rPr lang="en-US" sz="3600" dirty="0" smtClean="0"/>
              <a:t> </a:t>
            </a:r>
            <a:r>
              <a:rPr lang="en-US" dirty="0" smtClean="0"/>
              <a:t>next to the </a:t>
            </a:r>
            <a:r>
              <a:rPr lang="en-US" b="1" dirty="0" smtClean="0"/>
              <a:t>five</a:t>
            </a:r>
            <a:r>
              <a:rPr lang="en-US" dirty="0" smtClean="0"/>
              <a:t> rights you find to be the most important. </a:t>
            </a:r>
          </a:p>
          <a:p>
            <a:r>
              <a:rPr lang="en-US" dirty="0" smtClean="0"/>
              <a:t>Now, in your group, you must select </a:t>
            </a:r>
            <a:r>
              <a:rPr lang="en-US" b="1" dirty="0" smtClean="0"/>
              <a:t>five</a:t>
            </a:r>
            <a:r>
              <a:rPr lang="en-US" dirty="0" smtClean="0"/>
              <a:t> rights to keep as a group. You will need to work together and compromise on the </a:t>
            </a:r>
            <a:r>
              <a:rPr lang="en-US" b="1" dirty="0" smtClean="0"/>
              <a:t>five</a:t>
            </a:r>
            <a:r>
              <a:rPr lang="en-US" dirty="0" smtClean="0"/>
              <a:t> 5 you select. </a:t>
            </a:r>
            <a:endParaRPr lang="en-US" dirty="0"/>
          </a:p>
        </p:txBody>
      </p:sp>
      <p:pic>
        <p:nvPicPr>
          <p:cNvPr id="5123" name="Picture 3" descr="C:\Documents and Settings\flrea\Local Settings\Temporary Internet Files\Content.IE5\7BHSJT2H\MC900083295[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3194540"/>
            <a:ext cx="4109771" cy="36634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39815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10" presetClass="exit" presetSubtype="0" fill="hold" nodeType="withEffect">
                                  <p:stCondLst>
                                    <p:cond delay="0"/>
                                  </p:stCondLst>
                                  <p:childTnLst>
                                    <p:animEffect transition="out" filter="fade">
                                      <p:cBhvr>
                                        <p:cTn id="18" dur="500"/>
                                        <p:tgtEl>
                                          <p:spTgt spid="5123"/>
                                        </p:tgtEl>
                                      </p:cBhvr>
                                    </p:animEffect>
                                    <p:set>
                                      <p:cBhvr>
                                        <p:cTn id="19" dur="1" fill="hold">
                                          <p:stCondLst>
                                            <p:cond delay="499"/>
                                          </p:stCondLst>
                                        </p:cTn>
                                        <p:tgtEl>
                                          <p:spTgt spid="512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75000" contrast="-75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As a class…</a:t>
            </a:r>
            <a:endParaRPr lang="en-US" dirty="0"/>
          </a:p>
        </p:txBody>
      </p:sp>
      <p:sp>
        <p:nvSpPr>
          <p:cNvPr id="3" name="Content Placeholder 2"/>
          <p:cNvSpPr>
            <a:spLocks noGrp="1"/>
          </p:cNvSpPr>
          <p:nvPr>
            <p:ph idx="1"/>
          </p:nvPr>
        </p:nvSpPr>
        <p:spPr/>
        <p:txBody>
          <a:bodyPr/>
          <a:lstStyle/>
          <a:p>
            <a:r>
              <a:rPr lang="en-US" dirty="0" smtClean="0"/>
              <a:t>What are the five rights you found to be the most important?</a:t>
            </a:r>
          </a:p>
          <a:p>
            <a:endParaRPr lang="en-US" dirty="0" smtClean="0"/>
          </a:p>
          <a:p>
            <a:r>
              <a:rPr lang="en-US" dirty="0" smtClean="0"/>
              <a:t>What rights were not included?</a:t>
            </a:r>
          </a:p>
          <a:p>
            <a:endParaRPr lang="en-US" dirty="0" smtClean="0"/>
          </a:p>
          <a:p>
            <a:r>
              <a:rPr lang="en-US" dirty="0" smtClean="0"/>
              <a:t>What are the consequences if those rights are not included?</a:t>
            </a:r>
            <a:endParaRPr lang="en-US" dirty="0"/>
          </a:p>
        </p:txBody>
      </p:sp>
    </p:spTree>
    <p:extLst>
      <p:ext uri="{BB962C8B-B14F-4D97-AF65-F5344CB8AC3E}">
        <p14:creationId xmlns:p14="http://schemas.microsoft.com/office/powerpoint/2010/main" xmlns="" val="264310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75000" contrast="-75000"/>
            <a:extLst>
              <a:ext uri="{28A0092B-C50C-407E-A947-70E740481C1C}">
                <a14:useLocalDpi xmlns:a14="http://schemas.microsoft.com/office/drawing/2010/main" xmlns="" val="0"/>
              </a:ext>
            </a:extLst>
          </a:blip>
          <a:srcRect/>
          <a:stretch>
            <a:fillRect/>
          </a:stretch>
        </p:blipFill>
        <p:spPr bwMode="auto">
          <a:xfrm>
            <a:off x="119062"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Autofit/>
          </a:bodyPr>
          <a:lstStyle/>
          <a:p>
            <a:pPr algn="ctr"/>
            <a:r>
              <a:rPr lang="en-US" sz="4800" dirty="0" smtClean="0">
                <a:latin typeface="Kristen ITC" pitchFamily="66" charset="0"/>
              </a:rPr>
              <a:t>Who does the Constitution </a:t>
            </a:r>
            <a:br>
              <a:rPr lang="en-US" sz="4800" dirty="0" smtClean="0">
                <a:latin typeface="Kristen ITC" pitchFamily="66" charset="0"/>
              </a:rPr>
            </a:br>
            <a:r>
              <a:rPr lang="en-US" sz="4800" dirty="0" smtClean="0">
                <a:latin typeface="Kristen ITC" pitchFamily="66" charset="0"/>
              </a:rPr>
              <a:t>protect us from?</a:t>
            </a:r>
            <a:endParaRPr lang="en-US" sz="4800" dirty="0">
              <a:latin typeface="Kristen ITC" pitchFamily="66" charset="0"/>
            </a:endParaRPr>
          </a:p>
        </p:txBody>
      </p:sp>
      <p:sp>
        <p:nvSpPr>
          <p:cNvPr id="3" name="Content Placeholder 2"/>
          <p:cNvSpPr>
            <a:spLocks noGrp="1"/>
          </p:cNvSpPr>
          <p:nvPr>
            <p:ph idx="1"/>
          </p:nvPr>
        </p:nvSpPr>
        <p:spPr>
          <a:xfrm>
            <a:off x="381000" y="2858302"/>
            <a:ext cx="8229600" cy="798576"/>
          </a:xfrm>
        </p:spPr>
        <p:txBody>
          <a:bodyPr>
            <a:normAutofit/>
          </a:bodyPr>
          <a:lstStyle/>
          <a:p>
            <a:pPr marL="109728" indent="0" algn="ctr">
              <a:buNone/>
            </a:pPr>
            <a:r>
              <a:rPr lang="en-US" sz="4400" dirty="0" smtClean="0"/>
              <a:t>Government</a:t>
            </a:r>
            <a:endParaRPr lang="en-US" sz="4400" dirty="0"/>
          </a:p>
        </p:txBody>
      </p:sp>
      <p:pic>
        <p:nvPicPr>
          <p:cNvPr id="10243" name="Picture 3" descr="C:\Documents and Settings\flrea\Local Settings\Temporary Internet Files\Content.IE5\3WK9XAN9\MC900149342[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6815" y="3654533"/>
            <a:ext cx="3263774" cy="244443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C:\Documents and Settings\flrea\Local Settings\Temporary Internet Files\Content.IE5\7OTE7IS6\MC900149508[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49483" y="3656878"/>
            <a:ext cx="3221525" cy="2219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038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fade">
                                      <p:cBhvr>
                                        <p:cTn id="12" dur="1000"/>
                                        <p:tgtEl>
                                          <p:spTgt spid="10243"/>
                                        </p:tgtEl>
                                      </p:cBhvr>
                                    </p:animEffect>
                                    <p:anim calcmode="lin" valueType="num">
                                      <p:cBhvr>
                                        <p:cTn id="13" dur="1000" fill="hold"/>
                                        <p:tgtEl>
                                          <p:spTgt spid="10243"/>
                                        </p:tgtEl>
                                        <p:attrNameLst>
                                          <p:attrName>ppt_x</p:attrName>
                                        </p:attrNameLst>
                                      </p:cBhvr>
                                      <p:tavLst>
                                        <p:tav tm="0">
                                          <p:val>
                                            <p:strVal val="#ppt_x"/>
                                          </p:val>
                                        </p:tav>
                                        <p:tav tm="100000">
                                          <p:val>
                                            <p:strVal val="#ppt_x"/>
                                          </p:val>
                                        </p:tav>
                                      </p:tavLst>
                                    </p:anim>
                                    <p:anim calcmode="lin" valueType="num">
                                      <p:cBhvr>
                                        <p:cTn id="14" dur="1000" fill="hold"/>
                                        <p:tgtEl>
                                          <p:spTgt spid="1024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1000"/>
                                        <p:tgtEl>
                                          <p:spTgt spid="10244"/>
                                        </p:tgtEl>
                                      </p:cBhvr>
                                    </p:animEffect>
                                    <p:anim calcmode="lin" valueType="num">
                                      <p:cBhvr>
                                        <p:cTn id="18" dur="1000" fill="hold"/>
                                        <p:tgtEl>
                                          <p:spTgt spid="10244"/>
                                        </p:tgtEl>
                                        <p:attrNameLst>
                                          <p:attrName>ppt_x</p:attrName>
                                        </p:attrNameLst>
                                      </p:cBhvr>
                                      <p:tavLst>
                                        <p:tav tm="0">
                                          <p:val>
                                            <p:strVal val="#ppt_x"/>
                                          </p:val>
                                        </p:tav>
                                        <p:tav tm="100000">
                                          <p:val>
                                            <p:strVal val="#ppt_x"/>
                                          </p:val>
                                        </p:tav>
                                      </p:tavLst>
                                    </p:anim>
                                    <p:anim calcmode="lin" valueType="num">
                                      <p:cBhvr>
                                        <p:cTn id="19"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52400" y="59300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Finish the sentence…</a:t>
            </a:r>
            <a:endParaRPr lang="en-US" dirty="0"/>
          </a:p>
        </p:txBody>
      </p:sp>
      <p:sp>
        <p:nvSpPr>
          <p:cNvPr id="3" name="Content Placeholder 2"/>
          <p:cNvSpPr>
            <a:spLocks noGrp="1"/>
          </p:cNvSpPr>
          <p:nvPr>
            <p:ph idx="1"/>
          </p:nvPr>
        </p:nvSpPr>
        <p:spPr>
          <a:xfrm>
            <a:off x="533400" y="1918041"/>
            <a:ext cx="8229600" cy="4325112"/>
          </a:xfrm>
        </p:spPr>
        <p:txBody>
          <a:bodyPr/>
          <a:lstStyle/>
          <a:p>
            <a:pPr marL="109728" indent="0">
              <a:buNone/>
            </a:pPr>
            <a:endParaRPr lang="en-US" dirty="0"/>
          </a:p>
          <a:p>
            <a:pPr marL="109728" indent="0" algn="ctr">
              <a:buNone/>
            </a:pPr>
            <a:r>
              <a:rPr lang="en-US" sz="8800" dirty="0" smtClean="0"/>
              <a:t>A RIGHT IS…</a:t>
            </a:r>
          </a:p>
        </p:txBody>
      </p:sp>
      <p:pic>
        <p:nvPicPr>
          <p:cNvPr id="2050" name="Picture 2" descr="C:\Documents and Settings\flrea\Local Settings\Temporary Internet Files\Content.IE5\7OTE7IS6\MC900441902[1].wmf"/>
          <p:cNvPicPr>
            <a:picLocks noChangeAspect="1" noChangeArrowheads="1"/>
          </p:cNvPicPr>
          <p:nvPr/>
        </p:nvPicPr>
        <p:blipFill>
          <a:blip r:embed="rId4" cstate="print">
            <a:duotone>
              <a:prstClr val="black"/>
              <a:schemeClr val="accent2">
                <a:tint val="45000"/>
                <a:satMod val="400000"/>
              </a:schemeClr>
            </a:duotone>
            <a:lum bright="20000"/>
            <a:extLst>
              <a:ext uri="{28A0092B-C50C-407E-A947-70E740481C1C}">
                <a14:useLocalDpi xmlns:a14="http://schemas.microsoft.com/office/drawing/2010/main" xmlns="" val="0"/>
              </a:ext>
            </a:extLst>
          </a:blip>
          <a:srcRect/>
          <a:stretch>
            <a:fillRect/>
          </a:stretch>
        </p:blipFill>
        <p:spPr bwMode="auto">
          <a:xfrm>
            <a:off x="6781800" y="4080597"/>
            <a:ext cx="2286000" cy="270120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52400" y="4831033"/>
            <a:ext cx="6476999" cy="1200329"/>
          </a:xfrm>
          <a:prstGeom prst="rect">
            <a:avLst/>
          </a:prstGeom>
          <a:noFill/>
        </p:spPr>
        <p:txBody>
          <a:bodyPr wrap="square" rtlCol="0">
            <a:spAutoFit/>
          </a:bodyPr>
          <a:lstStyle/>
          <a:p>
            <a:pPr algn="ctr"/>
            <a:r>
              <a:rPr lang="en-US" sz="3600" dirty="0" smtClean="0"/>
              <a:t>What are some of the words or ideas you think of right away?</a:t>
            </a:r>
            <a:endParaRPr lang="en-US" sz="3600" dirty="0"/>
          </a:p>
        </p:txBody>
      </p:sp>
    </p:spTree>
    <p:extLst>
      <p:ext uri="{BB962C8B-B14F-4D97-AF65-F5344CB8AC3E}">
        <p14:creationId xmlns:p14="http://schemas.microsoft.com/office/powerpoint/2010/main" xmlns="" val="2011427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76200" y="572685"/>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4800" b="1" dirty="0" smtClean="0">
                <a:latin typeface="Kristen ITC" pitchFamily="66" charset="0"/>
              </a:rPr>
              <a:t>Key Words and Ideas</a:t>
            </a:r>
            <a:endParaRPr lang="en-US" sz="4800" b="1" dirty="0">
              <a:latin typeface="Kristen ITC" pitchFamily="66" charset="0"/>
            </a:endParaRPr>
          </a:p>
        </p:txBody>
      </p:sp>
      <p:sp>
        <p:nvSpPr>
          <p:cNvPr id="3" name="Content Placeholder 2"/>
          <p:cNvSpPr>
            <a:spLocks noGrp="1"/>
          </p:cNvSpPr>
          <p:nvPr>
            <p:ph idx="1"/>
          </p:nvPr>
        </p:nvSpPr>
        <p:spPr/>
        <p:txBody>
          <a:bodyPr>
            <a:normAutofit/>
          </a:bodyPr>
          <a:lstStyle/>
          <a:p>
            <a:r>
              <a:rPr lang="en-US" sz="3600" dirty="0"/>
              <a:t>Something that cannot be taken </a:t>
            </a:r>
            <a:r>
              <a:rPr lang="en-US" sz="3600" dirty="0" smtClean="0"/>
              <a:t>away</a:t>
            </a:r>
          </a:p>
          <a:p>
            <a:r>
              <a:rPr lang="en-US" sz="3600" dirty="0" smtClean="0"/>
              <a:t>Freedom</a:t>
            </a:r>
          </a:p>
          <a:p>
            <a:r>
              <a:rPr lang="en-US" sz="3600" dirty="0" smtClean="0"/>
              <a:t>Liberty</a:t>
            </a:r>
          </a:p>
          <a:p>
            <a:r>
              <a:rPr lang="en-US" sz="3600" dirty="0" smtClean="0"/>
              <a:t>Claim</a:t>
            </a:r>
          </a:p>
          <a:p>
            <a:r>
              <a:rPr lang="en-US" sz="3600" dirty="0" smtClean="0"/>
              <a:t>Entitlement</a:t>
            </a:r>
          </a:p>
          <a:p>
            <a:endParaRPr lang="en-US" sz="3600" dirty="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a:p>
        </p:txBody>
      </p:sp>
      <p:pic>
        <p:nvPicPr>
          <p:cNvPr id="1026" name="Picture 2" descr="C:\Users\officedepot\AppData\Local\Microsoft\Windows\Temporary Internet Files\Content.IE5\8KRYVAB6\MC900098039[1].wmf"/>
          <p:cNvPicPr>
            <a:picLocks noChangeAspect="1" noChangeArrowheads="1"/>
          </p:cNvPicPr>
          <p:nvPr/>
        </p:nvPicPr>
        <p:blipFill>
          <a:blip r:embed="rId4" cstate="print"/>
          <a:srcRect/>
          <a:stretch>
            <a:fillRect/>
          </a:stretch>
        </p:blipFill>
        <p:spPr bwMode="auto">
          <a:xfrm>
            <a:off x="6248400" y="3429000"/>
            <a:ext cx="2057400" cy="23664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152400" y="535853"/>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smtClean="0">
                <a:latin typeface="Kristen ITC" pitchFamily="66" charset="0"/>
              </a:rPr>
              <a:t>A right is</a:t>
            </a:r>
            <a:endParaRPr lang="en-US" b="1" dirty="0">
              <a:latin typeface="Kristen ITC" pitchFamily="66" charset="0"/>
            </a:endParaRPr>
          </a:p>
        </p:txBody>
      </p:sp>
      <p:sp>
        <p:nvSpPr>
          <p:cNvPr id="3" name="Content Placeholder 2"/>
          <p:cNvSpPr>
            <a:spLocks noGrp="1"/>
          </p:cNvSpPr>
          <p:nvPr>
            <p:ph idx="1"/>
          </p:nvPr>
        </p:nvSpPr>
        <p:spPr/>
        <p:txBody>
          <a:bodyPr/>
          <a:lstStyle/>
          <a:p>
            <a:r>
              <a:rPr lang="en-US" dirty="0" smtClean="0"/>
              <a:t>“A justified </a:t>
            </a:r>
            <a:r>
              <a:rPr lang="en-US" b="1" dirty="0" smtClean="0"/>
              <a:t>claim</a:t>
            </a:r>
            <a:r>
              <a:rPr lang="en-US" dirty="0" smtClean="0"/>
              <a:t> or </a:t>
            </a:r>
            <a:r>
              <a:rPr lang="en-US" b="1" dirty="0" smtClean="0"/>
              <a:t>entitlement</a:t>
            </a:r>
            <a:r>
              <a:rPr lang="en-US" dirty="0" smtClean="0"/>
              <a:t>, or the </a:t>
            </a:r>
            <a:r>
              <a:rPr lang="en-US" b="1" dirty="0" smtClean="0"/>
              <a:t>freedom to do something</a:t>
            </a:r>
            <a:r>
              <a:rPr lang="en-US" dirty="0" smtClean="0"/>
              <a:t>” (Encarta Dictionary)</a:t>
            </a:r>
          </a:p>
          <a:p>
            <a:endParaRPr lang="en-US" dirty="0" smtClean="0"/>
          </a:p>
          <a:p>
            <a:r>
              <a:rPr lang="en-US" dirty="0" smtClean="0"/>
              <a:t>“Something </a:t>
            </a:r>
            <a:r>
              <a:rPr lang="en-US" dirty="0"/>
              <a:t>to which one has a </a:t>
            </a:r>
            <a:r>
              <a:rPr lang="en-US" b="1" dirty="0"/>
              <a:t>just </a:t>
            </a:r>
            <a:r>
              <a:rPr lang="en-US" b="1" dirty="0" smtClean="0"/>
              <a:t>claim</a:t>
            </a:r>
            <a:r>
              <a:rPr lang="en-US" dirty="0" smtClean="0"/>
              <a:t>” (Merriam-Webster Dictionary)</a:t>
            </a:r>
          </a:p>
          <a:p>
            <a:endParaRPr lang="en-US" dirty="0"/>
          </a:p>
          <a:p>
            <a:r>
              <a:rPr lang="en-US" b="1" dirty="0" smtClean="0"/>
              <a:t>How would you define it? </a:t>
            </a:r>
            <a:endParaRPr lang="en-US" b="1" dirty="0"/>
          </a:p>
        </p:txBody>
      </p:sp>
    </p:spTree>
    <p:extLst>
      <p:ext uri="{BB962C8B-B14F-4D97-AF65-F5344CB8AC3E}">
        <p14:creationId xmlns:p14="http://schemas.microsoft.com/office/powerpoint/2010/main" xmlns="" val="260342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lrea\Local Settings\Temporary Internet Files\Content.IE5\J53TWFJT\MC900149511[3].wmf"/>
          <p:cNvPicPr>
            <a:picLocks noChangeAspect="1" noChangeArrowheads="1"/>
          </p:cNvPicPr>
          <p:nvPr/>
        </p:nvPicPr>
        <p:blipFill>
          <a:blip r:embed="rId3" cstate="print">
            <a:lum bright="80000" contrast="-70000"/>
            <a:extLst>
              <a:ext uri="{28A0092B-C50C-407E-A947-70E740481C1C}">
                <a14:useLocalDpi xmlns:a14="http://schemas.microsoft.com/office/drawing/2010/main" xmlns="" val="0"/>
              </a:ext>
            </a:extLst>
          </a:blip>
          <a:srcRect/>
          <a:stretch>
            <a:fillRect/>
          </a:stretch>
        </p:blipFill>
        <p:spPr bwMode="auto">
          <a:xfrm>
            <a:off x="24581" y="734961"/>
            <a:ext cx="8991600"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01752" y="685800"/>
            <a:ext cx="8229600" cy="1066800"/>
          </a:xfrm>
        </p:spPr>
        <p:txBody>
          <a:bodyPr/>
          <a:lstStyle/>
          <a:p>
            <a:pPr algn="ctr"/>
            <a:r>
              <a:rPr lang="en-US" u="sng" dirty="0" smtClean="0">
                <a:latin typeface="Kristen ITC" pitchFamily="66" charset="0"/>
              </a:rPr>
              <a:t>Where do we find our rights?</a:t>
            </a:r>
            <a:endParaRPr lang="en-US" u="sng" dirty="0">
              <a:latin typeface="Kristen ITC" pitchFamily="66" charset="0"/>
            </a:endParaRPr>
          </a:p>
        </p:txBody>
      </p:sp>
      <p:sp>
        <p:nvSpPr>
          <p:cNvPr id="3" name="Content Placeholder 2"/>
          <p:cNvSpPr>
            <a:spLocks noGrp="1"/>
          </p:cNvSpPr>
          <p:nvPr>
            <p:ph idx="1"/>
          </p:nvPr>
        </p:nvSpPr>
        <p:spPr>
          <a:xfrm>
            <a:off x="523875" y="1676400"/>
            <a:ext cx="8229600" cy="1371600"/>
          </a:xfrm>
        </p:spPr>
        <p:txBody>
          <a:bodyPr>
            <a:normAutofit fontScale="25000" lnSpcReduction="20000"/>
          </a:bodyPr>
          <a:lstStyle/>
          <a:p>
            <a:pPr marL="109728" indent="0" algn="ctr">
              <a:buNone/>
            </a:pPr>
            <a:r>
              <a:rPr lang="en-US" sz="13500" b="1" dirty="0" smtClean="0"/>
              <a:t>In the United States Constitution</a:t>
            </a:r>
          </a:p>
          <a:p>
            <a:pPr marL="109728" indent="0" algn="ctr">
              <a:buNone/>
            </a:pPr>
            <a:r>
              <a:rPr lang="en-US" sz="13500" b="1" dirty="0" smtClean="0"/>
              <a:t>&amp;</a:t>
            </a:r>
          </a:p>
          <a:p>
            <a:pPr marL="109728" indent="0" algn="ctr">
              <a:buNone/>
            </a:pPr>
            <a:r>
              <a:rPr lang="en-US" sz="13500" b="1" dirty="0" smtClean="0"/>
              <a:t>The Florida Constitution</a:t>
            </a:r>
          </a:p>
          <a:p>
            <a:pPr marL="109728" indent="0">
              <a:buNone/>
            </a:pPr>
            <a:endParaRPr lang="en-US" dirty="0"/>
          </a:p>
        </p:txBody>
      </p:sp>
      <p:sp>
        <p:nvSpPr>
          <p:cNvPr id="5" name="Title 1"/>
          <p:cNvSpPr txBox="1">
            <a:spLocks/>
          </p:cNvSpPr>
          <p:nvPr/>
        </p:nvSpPr>
        <p:spPr>
          <a:xfrm>
            <a:off x="523875" y="2911475"/>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endParaRPr lang="en-US" u="sng" dirty="0"/>
          </a:p>
        </p:txBody>
      </p:sp>
      <p:sp>
        <p:nvSpPr>
          <p:cNvPr id="7" name="Content Placeholder 2"/>
          <p:cNvSpPr txBox="1">
            <a:spLocks/>
          </p:cNvSpPr>
          <p:nvPr/>
        </p:nvSpPr>
        <p:spPr>
          <a:xfrm>
            <a:off x="528637" y="3954462"/>
            <a:ext cx="8229600" cy="1912938"/>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sz="3200" dirty="0"/>
          </a:p>
        </p:txBody>
      </p:sp>
      <p:pic>
        <p:nvPicPr>
          <p:cNvPr id="2051" name="Picture 3" descr="C:\Users\officedepot\AppData\Local\Microsoft\Windows\Temporary Internet Files\Content.IE5\PLBAMY04\MP910220809[1].jpg"/>
          <p:cNvPicPr>
            <a:picLocks noChangeAspect="1" noChangeArrowheads="1"/>
          </p:cNvPicPr>
          <p:nvPr/>
        </p:nvPicPr>
        <p:blipFill>
          <a:blip r:embed="rId4" cstate="print"/>
          <a:srcRect/>
          <a:stretch>
            <a:fillRect/>
          </a:stretch>
        </p:blipFill>
        <p:spPr bwMode="auto">
          <a:xfrm>
            <a:off x="2362200" y="3276600"/>
            <a:ext cx="4667571" cy="3108960"/>
          </a:xfrm>
          <a:prstGeom prst="rect">
            <a:avLst/>
          </a:prstGeom>
          <a:noFill/>
        </p:spPr>
      </p:pic>
    </p:spTree>
    <p:extLst>
      <p:ext uri="{BB962C8B-B14F-4D97-AF65-F5344CB8AC3E}">
        <p14:creationId xmlns:p14="http://schemas.microsoft.com/office/powerpoint/2010/main" xmlns="" val="16072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nodePh="1">
                                  <p:stCondLst>
                                    <p:cond delay="0"/>
                                  </p:stCondLst>
                                  <p:endCondLst>
                                    <p:cond evt="begin" delay="0">
                                      <p:tn val="20"/>
                                    </p:cond>
                                  </p:end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nodePh="1">
                                  <p:stCondLst>
                                    <p:cond delay="0"/>
                                  </p:stCondLst>
                                  <p:endCondLst>
                                    <p:cond evt="begin" delay="0">
                                      <p:tn val="25"/>
                                    </p:cond>
                                  </p:end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6988</TotalTime>
  <Words>2526</Words>
  <Application>Microsoft Office PowerPoint</Application>
  <PresentationFormat>On-screen Show (4:3)</PresentationFormat>
  <Paragraphs>268</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Urban</vt:lpstr>
      <vt:lpstr>Rights Re-Write! </vt:lpstr>
      <vt:lpstr>Just to review:</vt:lpstr>
      <vt:lpstr>Slide 3</vt:lpstr>
      <vt:lpstr>Parts of the US Constitution</vt:lpstr>
      <vt:lpstr>Who does the Constitution  protect us from?</vt:lpstr>
      <vt:lpstr>Finish the sentence…</vt:lpstr>
      <vt:lpstr>Key Words and Ideas</vt:lpstr>
      <vt:lpstr>A right is</vt:lpstr>
      <vt:lpstr>Where do we find our rights?</vt:lpstr>
      <vt:lpstr>Parts of the US Constitution</vt:lpstr>
      <vt:lpstr>The Bill of Rights</vt:lpstr>
      <vt:lpstr>Let’s look at the first five rights in the Bill of Rights:</vt:lpstr>
      <vt:lpstr>Amendment I</vt:lpstr>
      <vt:lpstr>Amendment I (First Amendment)</vt:lpstr>
      <vt:lpstr>Amendment II – (Second Amendment)</vt:lpstr>
      <vt:lpstr>The right of the people to keep and bear Arms</vt:lpstr>
      <vt:lpstr>Amendment III (Third Amendment)</vt:lpstr>
      <vt:lpstr>Amendment IV (Fourth Amendment)</vt:lpstr>
      <vt:lpstr>Right of the people to be secure</vt:lpstr>
      <vt:lpstr>no Warrants shall issue, but upon probable cause</vt:lpstr>
      <vt:lpstr>Amendment V (Fifth Amendment)</vt:lpstr>
      <vt:lpstr>nor shall any person be subject for the same offense* to be twice put in jeopardy</vt:lpstr>
      <vt:lpstr>…to be a witness against himself…</vt:lpstr>
      <vt:lpstr>…without due process of law…</vt:lpstr>
      <vt:lpstr>…nor shall private property be taken for public use, without just compensation. </vt:lpstr>
      <vt:lpstr>RECAP!</vt:lpstr>
      <vt:lpstr>Next 5 Amendments in the Bill of Rights</vt:lpstr>
      <vt:lpstr>Amendment VI (Sixth Amendment)</vt:lpstr>
      <vt:lpstr>Right to a speedy and public trial</vt:lpstr>
      <vt:lpstr>impartial jury</vt:lpstr>
      <vt:lpstr>to be confronted with the witnesses against him</vt:lpstr>
      <vt:lpstr>Assistance of Counsel for his defense*</vt:lpstr>
      <vt:lpstr>Amendment VII (Seventh Amendment)</vt:lpstr>
      <vt:lpstr>…trial by jury…</vt:lpstr>
      <vt:lpstr>Amendment VIII (Eighth Amendment)</vt:lpstr>
      <vt:lpstr>Amendment IX (Ninth Amendment)</vt:lpstr>
      <vt:lpstr>Slide 37</vt:lpstr>
      <vt:lpstr>Amendment X (Tenth Amendment)</vt:lpstr>
      <vt:lpstr>powers not delegated to the United States by the Constitution…are reserved to the States</vt:lpstr>
      <vt:lpstr>Last 5 Amendments in the Bill of Rights</vt:lpstr>
      <vt:lpstr>Next 5 Amendments in the Bill of Rights</vt:lpstr>
      <vt:lpstr>Review Time! </vt:lpstr>
      <vt:lpstr>Slide 43</vt:lpstr>
      <vt:lpstr>Next 5 Amendments in the Bill of Rights</vt:lpstr>
      <vt:lpstr>Rights Re-Write…</vt:lpstr>
      <vt:lpstr>As a class…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Crowe</dc:creator>
  <cp:lastModifiedBy>burd</cp:lastModifiedBy>
  <cp:revision>94</cp:revision>
  <cp:lastPrinted>2012-08-02T19:21:41Z</cp:lastPrinted>
  <dcterms:created xsi:type="dcterms:W3CDTF">2012-07-30T18:13:12Z</dcterms:created>
  <dcterms:modified xsi:type="dcterms:W3CDTF">2013-12-03T14:55:18Z</dcterms:modified>
</cp:coreProperties>
</file>